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3" r:id="rId4"/>
    <p:sldId id="264" r:id="rId5"/>
    <p:sldId id="259" r:id="rId6"/>
    <p:sldId id="269" r:id="rId7"/>
    <p:sldId id="273" r:id="rId8"/>
    <p:sldId id="270" r:id="rId9"/>
    <p:sldId id="271" r:id="rId10"/>
    <p:sldId id="272" r:id="rId11"/>
    <p:sldId id="258" r:id="rId12"/>
    <p:sldId id="265" r:id="rId13"/>
    <p:sldId id="286" r:id="rId14"/>
    <p:sldId id="266" r:id="rId15"/>
    <p:sldId id="267" r:id="rId16"/>
    <p:sldId id="268" r:id="rId17"/>
    <p:sldId id="275" r:id="rId18"/>
    <p:sldId id="285" r:id="rId19"/>
    <p:sldId id="280" r:id="rId20"/>
    <p:sldId id="277" r:id="rId21"/>
    <p:sldId id="276" r:id="rId22"/>
    <p:sldId id="278" r:id="rId23"/>
    <p:sldId id="281" r:id="rId24"/>
    <p:sldId id="284" r:id="rId25"/>
    <p:sldId id="282" r:id="rId26"/>
    <p:sldId id="283" r:id="rId27"/>
    <p:sldId id="26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86454"/>
  </p:normalViewPr>
  <p:slideViewPr>
    <p:cSldViewPr snapToGrid="0" snapToObjects="1" showGuides="1">
      <p:cViewPr varScale="1">
        <p:scale>
          <a:sx n="72" d="100"/>
          <a:sy n="72" d="100"/>
        </p:scale>
        <p:origin x="134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8" d="100"/>
          <a:sy n="138" d="100"/>
        </p:scale>
        <p:origin x="583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6CEC1-FEE5-D747-9011-FB84BC9D631A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DD259-306C-F444-A36B-16805CCF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7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63A0-29C5-CA43-A5A4-3B749EBBBF64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20758-0572-0948-BC66-823DA4FB7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1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2656" y="1035170"/>
            <a:ext cx="9231086" cy="58990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3357"/>
            <a:ext cx="7829550" cy="2086605"/>
          </a:xfrm>
        </p:spPr>
        <p:txBody>
          <a:bodyPr lIns="0" tIns="0" rIns="0" bIns="0"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602037"/>
            <a:ext cx="7829550" cy="2401947"/>
          </a:xfrm>
        </p:spPr>
        <p:txBody>
          <a:bodyPr lIns="0" tIns="0" rIns="0" bIns="0" anchor="ctr" anchorCtr="1">
            <a:norm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Month XX, 2016</a:t>
            </a:r>
          </a:p>
          <a:p>
            <a:r>
              <a:rPr lang="en-US" dirty="0"/>
              <a:t>YOUR OFFICE OR DEPARTMENT HERE</a:t>
            </a:r>
          </a:p>
          <a:p>
            <a:r>
              <a:rPr lang="en-US" dirty="0"/>
              <a:t>Presenter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AC0769B-A08A-F84A-853F-87C289B91E36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05EB2EB-69F8-D948-986A-A0FFB8F3AD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3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44001" cy="6858252"/>
            <a:chOff x="0" y="0"/>
            <a:chExt cx="9144001" cy="6858252"/>
          </a:xfrm>
        </p:grpSpPr>
        <p:sp>
          <p:nvSpPr>
            <p:cNvPr id="6" name="object 2"/>
            <p:cNvSpPr/>
            <p:nvPr userDrawn="1"/>
          </p:nvSpPr>
          <p:spPr>
            <a:xfrm>
              <a:off x="7028181" y="3222242"/>
              <a:ext cx="2115820" cy="3636010"/>
            </a:xfrm>
            <a:custGeom>
              <a:avLst/>
              <a:gdLst/>
              <a:ahLst/>
              <a:cxnLst/>
              <a:rect l="l" t="t" r="r" b="b"/>
              <a:pathLst>
                <a:path w="2115820" h="3636009">
                  <a:moveTo>
                    <a:pt x="2115820" y="0"/>
                  </a:moveTo>
                  <a:lnTo>
                    <a:pt x="0" y="0"/>
                  </a:lnTo>
                  <a:lnTo>
                    <a:pt x="1977339" y="3635755"/>
                  </a:lnTo>
                  <a:lnTo>
                    <a:pt x="2115820" y="3635755"/>
                  </a:lnTo>
                  <a:lnTo>
                    <a:pt x="2115820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"/>
            <p:cNvSpPr/>
            <p:nvPr userDrawn="1"/>
          </p:nvSpPr>
          <p:spPr>
            <a:xfrm>
              <a:off x="0" y="0"/>
              <a:ext cx="6961505" cy="3104515"/>
            </a:xfrm>
            <a:custGeom>
              <a:avLst/>
              <a:gdLst/>
              <a:ahLst/>
              <a:cxnLst/>
              <a:rect l="l" t="t" r="r" b="b"/>
              <a:pathLst>
                <a:path w="6961505" h="3104515">
                  <a:moveTo>
                    <a:pt x="5265394" y="0"/>
                  </a:moveTo>
                  <a:lnTo>
                    <a:pt x="0" y="0"/>
                  </a:lnTo>
                  <a:lnTo>
                    <a:pt x="0" y="3104095"/>
                  </a:lnTo>
                  <a:lnTo>
                    <a:pt x="6961492" y="3104070"/>
                  </a:lnTo>
                  <a:lnTo>
                    <a:pt x="52653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/>
            <p:cNvSpPr/>
            <p:nvPr userDrawn="1"/>
          </p:nvSpPr>
          <p:spPr>
            <a:xfrm>
              <a:off x="0" y="3130029"/>
              <a:ext cx="9144000" cy="73660"/>
            </a:xfrm>
            <a:custGeom>
              <a:avLst/>
              <a:gdLst/>
              <a:ahLst/>
              <a:cxnLst/>
              <a:rect l="l" t="t" r="r" b="b"/>
              <a:pathLst>
                <a:path w="9144000" h="73660">
                  <a:moveTo>
                    <a:pt x="0" y="73151"/>
                  </a:moveTo>
                  <a:lnTo>
                    <a:pt x="9144000" y="731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B081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k object 17"/>
            <p:cNvSpPr/>
            <p:nvPr userDrawn="1"/>
          </p:nvSpPr>
          <p:spPr>
            <a:xfrm>
              <a:off x="6961188" y="362846"/>
              <a:ext cx="1859619" cy="5554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628650" y="1971653"/>
            <a:ext cx="5416100" cy="880624"/>
          </a:xfrm>
        </p:spPr>
        <p:txBody>
          <a:bodyPr lIns="0" tIns="0" rIns="0" bIns="0" anchor="t" anchorCtr="0">
            <a:noAutofit/>
          </a:bodyPr>
          <a:lstStyle>
            <a:lvl1pPr algn="l">
              <a:defRPr sz="7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3494088"/>
            <a:ext cx="6332538" cy="490537"/>
          </a:xfrm>
        </p:spPr>
        <p:txBody>
          <a:bodyPr lIns="0" tIns="0" rIns="0" bIns="0"/>
          <a:lstStyle>
            <a:lvl1pPr marL="0" indent="0">
              <a:buFontTx/>
              <a:buNone/>
              <a:defRPr b="1" i="0" baseline="0">
                <a:latin typeface="Arial" charset="0"/>
              </a:defRPr>
            </a:lvl1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0" y="4162425"/>
            <a:ext cx="6332538" cy="1532145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Conclusion or contact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0" y="5768975"/>
            <a:ext cx="2057400" cy="26828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000" baseline="0"/>
            </a:lvl1pPr>
          </a:lstStyle>
          <a:p>
            <a:pPr lvl="0"/>
            <a:r>
              <a:rPr lang="en-US" dirty="0"/>
              <a:t>EA/EOU</a:t>
            </a:r>
          </a:p>
        </p:txBody>
      </p:sp>
    </p:spTree>
    <p:extLst>
      <p:ext uri="{BB962C8B-B14F-4D97-AF65-F5344CB8AC3E}">
        <p14:creationId xmlns:p14="http://schemas.microsoft.com/office/powerpoint/2010/main" val="64723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3002"/>
            <a:ext cx="6332855" cy="462376"/>
          </a:xfrm>
        </p:spPr>
        <p:txBody>
          <a:bodyPr lIns="0" tIns="0" rIns="0" bIns="0" anchor="t" anchorCtr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12113"/>
            <a:ext cx="6332855" cy="2944896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2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6380761" cy="2852737"/>
          </a:xfrm>
        </p:spPr>
        <p:txBody>
          <a:bodyPr lIns="0" tIns="0" rIns="0" bIns="0" anchor="b" anchorCtr="0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6380761" cy="1500187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022"/>
            <a:ext cx="6350120" cy="485632"/>
          </a:xfrm>
        </p:spPr>
        <p:txBody>
          <a:bodyPr anchor="t" anchorCtr="0"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514609"/>
            <a:ext cx="3372815" cy="1113406"/>
          </a:xfrm>
        </p:spPr>
        <p:txBody>
          <a:bodyPr lIns="0" tIns="0" rIns="0" anchor="t" anchorCtr="0"/>
          <a:lstStyle>
            <a:lvl1pPr marL="0" indent="0">
              <a:buNone/>
              <a:defRPr sz="2400" b="1" baseline="0">
                <a:latin typeface="Arial 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49" y="3629269"/>
            <a:ext cx="3372815" cy="233692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73992" y="2514609"/>
            <a:ext cx="3416059" cy="1113406"/>
          </a:xfrm>
        </p:spPr>
        <p:txBody>
          <a:bodyPr lIns="0" tIns="0" rIns="0" bIns="45720" anchor="t" anchorCtr="0"/>
          <a:lstStyle>
            <a:lvl1pPr marL="0" indent="0">
              <a:buNone/>
              <a:defRPr sz="2400" b="1" baseline="0">
                <a:latin typeface="Arial 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3992" y="3629268"/>
            <a:ext cx="3416059" cy="2336929"/>
          </a:xfrm>
        </p:spPr>
        <p:txBody>
          <a:bodyPr lIns="0" tIns="0" rIns="0" bIns="0"/>
          <a:lstStyle>
            <a:lvl1pPr>
              <a:defRPr baseline="0">
                <a:latin typeface="Arial" charset="0"/>
              </a:defRPr>
            </a:lvl1pPr>
            <a:lvl2pPr>
              <a:defRPr baseline="0">
                <a:latin typeface="Arial" charset="0"/>
              </a:defRPr>
            </a:lvl2pPr>
            <a:lvl3pPr>
              <a:defRPr baseline="0">
                <a:latin typeface="Arial" charset="0"/>
              </a:defRPr>
            </a:lvl3pPr>
            <a:lvl4pPr>
              <a:defRPr baseline="0">
                <a:latin typeface="Arial" charset="0"/>
              </a:defRPr>
            </a:lvl4pPr>
            <a:lvl5pPr>
              <a:defRPr baseline="0"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roof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398792"/>
            <a:ext cx="6332855" cy="4674204"/>
          </a:xfrm>
        </p:spPr>
        <p:txBody>
          <a:bodyPr lIns="0" tIns="0" rIns="0" bIns="0" anchor="ctr" anchorCtr="0">
            <a:normAutofit/>
          </a:bodyPr>
          <a:lstStyle>
            <a:lvl1pPr>
              <a:defRPr sz="7500" baseline="0"/>
            </a:lvl1pPr>
          </a:lstStyle>
          <a:p>
            <a:r>
              <a:rPr lang="en-US" dirty="0"/>
              <a:t>#1 Best Slide </a:t>
            </a:r>
            <a:br>
              <a:rPr lang="en-US" dirty="0"/>
            </a:br>
            <a:r>
              <a:rPr lang="en-US" dirty="0"/>
              <a:t>to use A </a:t>
            </a:r>
            <a:br>
              <a:rPr lang="en-US" dirty="0"/>
            </a:br>
            <a:r>
              <a:rPr lang="en-US" dirty="0"/>
              <a:t>PROOF POINT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4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8650" y="1586354"/>
            <a:ext cx="2949178" cy="1559940"/>
          </a:xfrm>
        </p:spPr>
        <p:txBody>
          <a:bodyPr lIns="0" tIns="0" rIns="0" bIns="0" anchor="t" anchorCtr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3330575"/>
            <a:ext cx="2949178" cy="2497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i="0" baseline="0">
                <a:latin typeface="Arial" charset="0"/>
              </a:defRPr>
            </a:lvl1pPr>
          </a:lstStyle>
          <a:p>
            <a:pPr lvl="0"/>
            <a:r>
              <a:rPr lang="en-US" dirty="0"/>
              <a:t>Subhead here Two Lines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3848100" y="1585913"/>
            <a:ext cx="3125788" cy="4241800"/>
          </a:xfrm>
        </p:spPr>
        <p:txBody>
          <a:bodyPr>
            <a:normAutofit/>
          </a:bodyPr>
          <a:lstStyle>
            <a:lvl1pPr>
              <a:defRPr sz="2000" baseline="0">
                <a:latin typeface="Arial" charset="0"/>
              </a:defRPr>
            </a:lvl1pPr>
          </a:lstStyle>
          <a:p>
            <a:pPr lvl="0"/>
            <a:r>
              <a:rPr lang="en-US" dirty="0"/>
              <a:t>Chart or Text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872" y="1794595"/>
            <a:ext cx="3864656" cy="1251818"/>
          </a:xfrm>
        </p:spPr>
        <p:txBody>
          <a:bodyPr anchor="t" anchorCtr="0"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794594"/>
            <a:ext cx="3028950" cy="3941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65872" y="3321170"/>
            <a:ext cx="3864656" cy="2415396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3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409" y="1612369"/>
            <a:ext cx="7886700" cy="486652"/>
          </a:xfrm>
        </p:spPr>
        <p:txBody>
          <a:bodyPr lIns="0" tIns="0" rIns="0" bIns="0" anchor="t" anchorCtr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8616" y="2533397"/>
            <a:ext cx="7899400" cy="272891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800" baseline="0"/>
            </a:lvl1pPr>
            <a:lvl2pPr marL="457200" indent="0">
              <a:buFontTx/>
              <a:buNone/>
              <a:defRPr sz="1800" baseline="0"/>
            </a:lvl2pPr>
            <a:lvl3pPr marL="914400" indent="0">
              <a:buFontTx/>
              <a:buNone/>
              <a:defRPr sz="1800" baseline="0"/>
            </a:lvl3pPr>
            <a:lvl4pPr marL="1371600" indent="0">
              <a:buFontTx/>
              <a:buNone/>
              <a:defRPr sz="1800" baseline="0"/>
            </a:lvl4pPr>
            <a:lvl5pPr marL="1828800" indent="0">
              <a:buFontTx/>
              <a:buNone/>
              <a:defRPr sz="18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9144000" cy="1108176"/>
            <a:chOff x="0" y="0"/>
            <a:chExt cx="9144000" cy="1108176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0" y="0"/>
              <a:ext cx="6961505" cy="1009161"/>
              <a:chOff x="0" y="0"/>
              <a:chExt cx="6961505" cy="1009161"/>
            </a:xfrm>
          </p:grpSpPr>
          <p:sp>
            <p:nvSpPr>
              <p:cNvPr id="10" name="bk object 18"/>
              <p:cNvSpPr/>
              <p:nvPr/>
            </p:nvSpPr>
            <p:spPr>
              <a:xfrm>
                <a:off x="0" y="0"/>
                <a:ext cx="696150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6961505" h="1009015">
                    <a:moveTo>
                      <a:pt x="6414998" y="0"/>
                    </a:moveTo>
                    <a:lnTo>
                      <a:pt x="0" y="0"/>
                    </a:lnTo>
                    <a:lnTo>
                      <a:pt x="0" y="1008595"/>
                    </a:lnTo>
                    <a:lnTo>
                      <a:pt x="6961492" y="1008557"/>
                    </a:lnTo>
                    <a:lnTo>
                      <a:pt x="6414998" y="0"/>
                    </a:lnTo>
                    <a:close/>
                  </a:path>
                </a:pathLst>
              </a:custGeom>
              <a:solidFill>
                <a:srgbClr val="B0810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bk object 19"/>
              <p:cNvSpPr/>
              <p:nvPr/>
            </p:nvSpPr>
            <p:spPr>
              <a:xfrm>
                <a:off x="633866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bk object 20"/>
              <p:cNvSpPr/>
              <p:nvPr/>
            </p:nvSpPr>
            <p:spPr>
              <a:xfrm>
                <a:off x="626137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bk object 21"/>
              <p:cNvSpPr/>
              <p:nvPr/>
            </p:nvSpPr>
            <p:spPr>
              <a:xfrm>
                <a:off x="618408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bk object 22"/>
              <p:cNvSpPr/>
              <p:nvPr/>
            </p:nvSpPr>
            <p:spPr>
              <a:xfrm>
                <a:off x="610676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bk object 23"/>
              <p:cNvSpPr/>
              <p:nvPr/>
            </p:nvSpPr>
            <p:spPr>
              <a:xfrm>
                <a:off x="602948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0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bk object 24"/>
              <p:cNvSpPr/>
              <p:nvPr/>
            </p:nvSpPr>
            <p:spPr>
              <a:xfrm>
                <a:off x="595219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6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bk object 25"/>
              <p:cNvSpPr/>
              <p:nvPr/>
            </p:nvSpPr>
            <p:spPr>
              <a:xfrm>
                <a:off x="58749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bk object 26"/>
              <p:cNvSpPr/>
              <p:nvPr/>
            </p:nvSpPr>
            <p:spPr>
              <a:xfrm>
                <a:off x="579758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4" y="100856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bk object 27"/>
              <p:cNvSpPr/>
              <p:nvPr/>
            </p:nvSpPr>
            <p:spPr>
              <a:xfrm>
                <a:off x="57202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bk object 28"/>
              <p:cNvSpPr/>
              <p:nvPr/>
            </p:nvSpPr>
            <p:spPr>
              <a:xfrm>
                <a:off x="564299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bk object 29"/>
              <p:cNvSpPr/>
              <p:nvPr/>
            </p:nvSpPr>
            <p:spPr>
              <a:xfrm>
                <a:off x="556570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bk object 30"/>
              <p:cNvSpPr/>
              <p:nvPr/>
            </p:nvSpPr>
            <p:spPr>
              <a:xfrm>
                <a:off x="548841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bk object 31"/>
              <p:cNvSpPr/>
              <p:nvPr/>
            </p:nvSpPr>
            <p:spPr>
              <a:xfrm>
                <a:off x="54111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6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bk object 32"/>
              <p:cNvSpPr/>
              <p:nvPr/>
            </p:nvSpPr>
            <p:spPr>
              <a:xfrm>
                <a:off x="533380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bk object 33"/>
              <p:cNvSpPr/>
              <p:nvPr/>
            </p:nvSpPr>
            <p:spPr>
              <a:xfrm>
                <a:off x="52565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bk object 34"/>
              <p:cNvSpPr/>
              <p:nvPr/>
            </p:nvSpPr>
            <p:spPr>
              <a:xfrm>
                <a:off x="517921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4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bk object 35"/>
              <p:cNvSpPr/>
              <p:nvPr/>
            </p:nvSpPr>
            <p:spPr>
              <a:xfrm>
                <a:off x="509939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bk object 36"/>
              <p:cNvSpPr/>
              <p:nvPr/>
            </p:nvSpPr>
            <p:spPr>
              <a:xfrm>
                <a:off x="502208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bk object 37"/>
              <p:cNvSpPr/>
              <p:nvPr/>
            </p:nvSpPr>
            <p:spPr>
              <a:xfrm>
                <a:off x="49447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bk object 38"/>
              <p:cNvSpPr/>
              <p:nvPr/>
            </p:nvSpPr>
            <p:spPr>
              <a:xfrm>
                <a:off x="486747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bk object 39"/>
              <p:cNvSpPr/>
              <p:nvPr/>
            </p:nvSpPr>
            <p:spPr>
              <a:xfrm>
                <a:off x="47901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5" y="100856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bk object 40"/>
              <p:cNvSpPr/>
              <p:nvPr/>
            </p:nvSpPr>
            <p:spPr>
              <a:xfrm>
                <a:off x="471290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bk object 41"/>
              <p:cNvSpPr/>
              <p:nvPr/>
            </p:nvSpPr>
            <p:spPr>
              <a:xfrm>
                <a:off x="463561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bk object 42"/>
              <p:cNvSpPr/>
              <p:nvPr/>
            </p:nvSpPr>
            <p:spPr>
              <a:xfrm>
                <a:off x="455831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bk object 43"/>
              <p:cNvSpPr/>
              <p:nvPr/>
            </p:nvSpPr>
            <p:spPr>
              <a:xfrm>
                <a:off x="44810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8" y="100856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bk object 44"/>
              <p:cNvSpPr/>
              <p:nvPr/>
            </p:nvSpPr>
            <p:spPr>
              <a:xfrm>
                <a:off x="440370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bk object 45"/>
              <p:cNvSpPr/>
              <p:nvPr/>
            </p:nvSpPr>
            <p:spPr>
              <a:xfrm>
                <a:off x="432641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6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bk object 46"/>
              <p:cNvSpPr/>
              <p:nvPr/>
            </p:nvSpPr>
            <p:spPr>
              <a:xfrm>
                <a:off x="42491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bk object 47"/>
              <p:cNvSpPr/>
              <p:nvPr/>
            </p:nvSpPr>
            <p:spPr>
              <a:xfrm>
                <a:off x="417183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bk object 48"/>
              <p:cNvSpPr/>
              <p:nvPr/>
            </p:nvSpPr>
            <p:spPr>
              <a:xfrm>
                <a:off x="409451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bk object 49"/>
              <p:cNvSpPr/>
              <p:nvPr/>
            </p:nvSpPr>
            <p:spPr>
              <a:xfrm>
                <a:off x="401723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bk object 50"/>
              <p:cNvSpPr/>
              <p:nvPr/>
            </p:nvSpPr>
            <p:spPr>
              <a:xfrm>
                <a:off x="393993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bk object 51"/>
              <p:cNvSpPr/>
              <p:nvPr/>
            </p:nvSpPr>
            <p:spPr>
              <a:xfrm>
                <a:off x="386265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bk object 52"/>
              <p:cNvSpPr/>
              <p:nvPr/>
            </p:nvSpPr>
            <p:spPr>
              <a:xfrm>
                <a:off x="378535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8" y="100857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bk object 53"/>
              <p:cNvSpPr/>
              <p:nvPr/>
            </p:nvSpPr>
            <p:spPr>
              <a:xfrm>
                <a:off x="370804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bk object 54"/>
              <p:cNvSpPr/>
              <p:nvPr/>
            </p:nvSpPr>
            <p:spPr>
              <a:xfrm>
                <a:off x="363074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bk object 55"/>
              <p:cNvSpPr/>
              <p:nvPr/>
            </p:nvSpPr>
            <p:spPr>
              <a:xfrm>
                <a:off x="355345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bk object 56"/>
              <p:cNvSpPr/>
              <p:nvPr/>
            </p:nvSpPr>
            <p:spPr>
              <a:xfrm>
                <a:off x="347616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bk object 57"/>
              <p:cNvSpPr/>
              <p:nvPr/>
            </p:nvSpPr>
            <p:spPr>
              <a:xfrm>
                <a:off x="339887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bk object 58"/>
              <p:cNvSpPr/>
              <p:nvPr/>
            </p:nvSpPr>
            <p:spPr>
              <a:xfrm>
                <a:off x="332156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bk object 59"/>
              <p:cNvSpPr/>
              <p:nvPr/>
            </p:nvSpPr>
            <p:spPr>
              <a:xfrm>
                <a:off x="324427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bk object 60"/>
              <p:cNvSpPr/>
              <p:nvPr/>
            </p:nvSpPr>
            <p:spPr>
              <a:xfrm>
                <a:off x="316696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bk object 61"/>
              <p:cNvSpPr/>
              <p:nvPr/>
            </p:nvSpPr>
            <p:spPr>
              <a:xfrm>
                <a:off x="308966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2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bk object 62"/>
              <p:cNvSpPr/>
              <p:nvPr/>
            </p:nvSpPr>
            <p:spPr>
              <a:xfrm>
                <a:off x="30123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bk object 63"/>
              <p:cNvSpPr/>
              <p:nvPr/>
            </p:nvSpPr>
            <p:spPr>
              <a:xfrm>
                <a:off x="29350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7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bk object 64"/>
              <p:cNvSpPr/>
              <p:nvPr/>
            </p:nvSpPr>
            <p:spPr>
              <a:xfrm>
                <a:off x="285778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bk object 65"/>
              <p:cNvSpPr/>
              <p:nvPr/>
            </p:nvSpPr>
            <p:spPr>
              <a:xfrm>
                <a:off x="27804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bk object 66"/>
              <p:cNvSpPr/>
              <p:nvPr/>
            </p:nvSpPr>
            <p:spPr>
              <a:xfrm>
                <a:off x="27032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bk object 67"/>
              <p:cNvSpPr/>
              <p:nvPr/>
            </p:nvSpPr>
            <p:spPr>
              <a:xfrm>
                <a:off x="262588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bk object 68"/>
              <p:cNvSpPr/>
              <p:nvPr/>
            </p:nvSpPr>
            <p:spPr>
              <a:xfrm>
                <a:off x="254857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bk object 69"/>
              <p:cNvSpPr/>
              <p:nvPr/>
            </p:nvSpPr>
            <p:spPr>
              <a:xfrm>
                <a:off x="247127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7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bk object 70"/>
              <p:cNvSpPr/>
              <p:nvPr/>
            </p:nvSpPr>
            <p:spPr>
              <a:xfrm>
                <a:off x="23939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bk object 71"/>
              <p:cNvSpPr/>
              <p:nvPr/>
            </p:nvSpPr>
            <p:spPr>
              <a:xfrm>
                <a:off x="231670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bk object 72"/>
              <p:cNvSpPr/>
              <p:nvPr/>
            </p:nvSpPr>
            <p:spPr>
              <a:xfrm>
                <a:off x="223939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bk object 73"/>
              <p:cNvSpPr/>
              <p:nvPr/>
            </p:nvSpPr>
            <p:spPr>
              <a:xfrm>
                <a:off x="21621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bk object 74"/>
              <p:cNvSpPr/>
              <p:nvPr/>
            </p:nvSpPr>
            <p:spPr>
              <a:xfrm>
                <a:off x="20848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bk object 75"/>
              <p:cNvSpPr/>
              <p:nvPr/>
            </p:nvSpPr>
            <p:spPr>
              <a:xfrm>
                <a:off x="200752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bk object 76"/>
              <p:cNvSpPr/>
              <p:nvPr/>
            </p:nvSpPr>
            <p:spPr>
              <a:xfrm>
                <a:off x="19302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bk object 77"/>
              <p:cNvSpPr/>
              <p:nvPr/>
            </p:nvSpPr>
            <p:spPr>
              <a:xfrm>
                <a:off x="185290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bk object 78"/>
              <p:cNvSpPr/>
              <p:nvPr/>
            </p:nvSpPr>
            <p:spPr>
              <a:xfrm>
                <a:off x="177562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bk object 79"/>
              <p:cNvSpPr/>
              <p:nvPr/>
            </p:nvSpPr>
            <p:spPr>
              <a:xfrm>
                <a:off x="169832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bk object 80"/>
              <p:cNvSpPr/>
              <p:nvPr/>
            </p:nvSpPr>
            <p:spPr>
              <a:xfrm>
                <a:off x="16210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bk object 81"/>
              <p:cNvSpPr/>
              <p:nvPr/>
            </p:nvSpPr>
            <p:spPr>
              <a:xfrm>
                <a:off x="154374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bk object 82"/>
              <p:cNvSpPr/>
              <p:nvPr/>
            </p:nvSpPr>
            <p:spPr>
              <a:xfrm>
                <a:off x="14664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bk object 83"/>
              <p:cNvSpPr/>
              <p:nvPr/>
            </p:nvSpPr>
            <p:spPr>
              <a:xfrm>
                <a:off x="13891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bk object 84"/>
              <p:cNvSpPr/>
              <p:nvPr/>
            </p:nvSpPr>
            <p:spPr>
              <a:xfrm>
                <a:off x="131184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bk object 85"/>
              <p:cNvSpPr/>
              <p:nvPr/>
            </p:nvSpPr>
            <p:spPr>
              <a:xfrm>
                <a:off x="123452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bk object 86"/>
              <p:cNvSpPr/>
              <p:nvPr/>
            </p:nvSpPr>
            <p:spPr>
              <a:xfrm>
                <a:off x="115727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bk object 87"/>
              <p:cNvSpPr/>
              <p:nvPr/>
            </p:nvSpPr>
            <p:spPr>
              <a:xfrm>
                <a:off x="107994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bk object 88"/>
              <p:cNvSpPr/>
              <p:nvPr/>
            </p:nvSpPr>
            <p:spPr>
              <a:xfrm>
                <a:off x="100265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bk object 89"/>
              <p:cNvSpPr/>
              <p:nvPr/>
            </p:nvSpPr>
            <p:spPr>
              <a:xfrm>
                <a:off x="92536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bk object 90"/>
              <p:cNvSpPr/>
              <p:nvPr/>
            </p:nvSpPr>
            <p:spPr>
              <a:xfrm>
                <a:off x="84806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bk object 91"/>
              <p:cNvSpPr/>
              <p:nvPr/>
            </p:nvSpPr>
            <p:spPr>
              <a:xfrm>
                <a:off x="7707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bk object 92"/>
              <p:cNvSpPr/>
              <p:nvPr/>
            </p:nvSpPr>
            <p:spPr>
              <a:xfrm>
                <a:off x="69346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bk object 93"/>
              <p:cNvSpPr/>
              <p:nvPr/>
            </p:nvSpPr>
            <p:spPr>
              <a:xfrm>
                <a:off x="61615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2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bk object 94"/>
              <p:cNvSpPr/>
              <p:nvPr/>
            </p:nvSpPr>
            <p:spPr>
              <a:xfrm>
                <a:off x="53261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bk object 95"/>
              <p:cNvSpPr/>
              <p:nvPr/>
            </p:nvSpPr>
            <p:spPr>
              <a:xfrm>
                <a:off x="45532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9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bk object 96"/>
              <p:cNvSpPr/>
              <p:nvPr/>
            </p:nvSpPr>
            <p:spPr>
              <a:xfrm>
                <a:off x="37801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0" y="100859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bk object 97"/>
              <p:cNvSpPr/>
              <p:nvPr/>
            </p:nvSpPr>
            <p:spPr>
              <a:xfrm>
                <a:off x="3007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9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bk object 98"/>
              <p:cNvSpPr/>
              <p:nvPr/>
            </p:nvSpPr>
            <p:spPr>
              <a:xfrm>
                <a:off x="22342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9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bk object 99"/>
              <p:cNvSpPr/>
              <p:nvPr/>
            </p:nvSpPr>
            <p:spPr>
              <a:xfrm>
                <a:off x="1461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0" y="100859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bk object 100"/>
              <p:cNvSpPr/>
              <p:nvPr/>
            </p:nvSpPr>
            <p:spPr>
              <a:xfrm>
                <a:off x="688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1" y="100859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bk object 101"/>
              <p:cNvSpPr/>
              <p:nvPr/>
            </p:nvSpPr>
            <p:spPr>
              <a:xfrm>
                <a:off x="0" y="15571"/>
                <a:ext cx="540385" cy="993140"/>
              </a:xfrm>
              <a:custGeom>
                <a:avLst/>
                <a:gdLst/>
                <a:ahLst/>
                <a:cxnLst/>
                <a:rect l="l" t="t" r="r" b="b"/>
                <a:pathLst>
                  <a:path w="540385" h="993140">
                    <a:moveTo>
                      <a:pt x="540251" y="99302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bk object 102"/>
              <p:cNvSpPr/>
              <p:nvPr/>
            </p:nvSpPr>
            <p:spPr>
              <a:xfrm>
                <a:off x="0" y="157583"/>
                <a:ext cx="463550" cy="851535"/>
              </a:xfrm>
              <a:custGeom>
                <a:avLst/>
                <a:gdLst/>
                <a:ahLst/>
                <a:cxnLst/>
                <a:rect l="l" t="t" r="r" b="b"/>
                <a:pathLst>
                  <a:path w="463550" h="851535">
                    <a:moveTo>
                      <a:pt x="462986" y="85101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bk object 103"/>
              <p:cNvSpPr/>
              <p:nvPr/>
            </p:nvSpPr>
            <p:spPr>
              <a:xfrm>
                <a:off x="0" y="299699"/>
                <a:ext cx="386080" cy="709295"/>
              </a:xfrm>
              <a:custGeom>
                <a:avLst/>
                <a:gdLst/>
                <a:ahLst/>
                <a:cxnLst/>
                <a:rect l="l" t="t" r="r" b="b"/>
                <a:pathLst>
                  <a:path w="386080" h="709294">
                    <a:moveTo>
                      <a:pt x="385669" y="70889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bk object 104"/>
              <p:cNvSpPr/>
              <p:nvPr/>
            </p:nvSpPr>
            <p:spPr>
              <a:xfrm>
                <a:off x="0" y="441769"/>
                <a:ext cx="308610" cy="567055"/>
              </a:xfrm>
              <a:custGeom>
                <a:avLst/>
                <a:gdLst/>
                <a:ahLst/>
                <a:cxnLst/>
                <a:rect l="l" t="t" r="r" b="b"/>
                <a:pathLst>
                  <a:path w="308610" h="567055">
                    <a:moveTo>
                      <a:pt x="308377" y="56682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bk object 105"/>
              <p:cNvSpPr/>
              <p:nvPr/>
            </p:nvSpPr>
            <p:spPr>
              <a:xfrm>
                <a:off x="0" y="583835"/>
                <a:ext cx="231140" cy="424815"/>
              </a:xfrm>
              <a:custGeom>
                <a:avLst/>
                <a:gdLst/>
                <a:ahLst/>
                <a:cxnLst/>
                <a:rect l="l" t="t" r="r" b="b"/>
                <a:pathLst>
                  <a:path w="231140" h="424815">
                    <a:moveTo>
                      <a:pt x="231088" y="4247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bk object 106"/>
              <p:cNvSpPr/>
              <p:nvPr/>
            </p:nvSpPr>
            <p:spPr>
              <a:xfrm>
                <a:off x="0" y="725951"/>
                <a:ext cx="154305" cy="283210"/>
              </a:xfrm>
              <a:custGeom>
                <a:avLst/>
                <a:gdLst/>
                <a:ahLst/>
                <a:cxnLst/>
                <a:rect l="l" t="t" r="r" b="b"/>
                <a:pathLst>
                  <a:path w="154305" h="283209">
                    <a:moveTo>
                      <a:pt x="153770" y="28264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bk object 107"/>
              <p:cNvSpPr/>
              <p:nvPr/>
            </p:nvSpPr>
            <p:spPr>
              <a:xfrm>
                <a:off x="0" y="867955"/>
                <a:ext cx="76835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76835" h="140969">
                    <a:moveTo>
                      <a:pt x="76514" y="14063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0" name="bk object 108"/>
            <p:cNvSpPr/>
            <p:nvPr userDrawn="1"/>
          </p:nvSpPr>
          <p:spPr>
            <a:xfrm>
              <a:off x="0" y="1034516"/>
              <a:ext cx="9144000" cy="73660"/>
            </a:xfrm>
            <a:custGeom>
              <a:avLst/>
              <a:gdLst/>
              <a:ahLst/>
              <a:cxnLst/>
              <a:rect l="l" t="t" r="r" b="b"/>
              <a:pathLst>
                <a:path w="9144000" h="73659">
                  <a:moveTo>
                    <a:pt x="0" y="73151"/>
                  </a:moveTo>
                  <a:lnTo>
                    <a:pt x="9144000" y="731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bk object 17"/>
            <p:cNvSpPr/>
            <p:nvPr userDrawn="1"/>
          </p:nvSpPr>
          <p:spPr>
            <a:xfrm>
              <a:off x="7045041" y="263636"/>
              <a:ext cx="1859619" cy="5554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552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1094"/>
            <a:ext cx="7886700" cy="502836"/>
          </a:xfrm>
        </p:spPr>
        <p:txBody>
          <a:bodyPr lIns="0" tIns="0" rIns="0" bIns="0" anchor="t" anchorCtr="0"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8650" y="2506677"/>
            <a:ext cx="7886700" cy="296227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aseline="0">
                <a:latin typeface="Arial" charset="0"/>
              </a:defRPr>
            </a:lvl1pPr>
            <a:lvl2pPr marL="457200" indent="0">
              <a:buFontTx/>
              <a:buNone/>
              <a:defRPr sz="1800" baseline="0">
                <a:latin typeface="Arial" charset="0"/>
              </a:defRPr>
            </a:lvl2pPr>
            <a:lvl3pPr marL="914400" indent="0">
              <a:buFontTx/>
              <a:buNone/>
              <a:defRPr sz="1800" baseline="0">
                <a:latin typeface="Arial" charset="0"/>
              </a:defRPr>
            </a:lvl3pPr>
            <a:lvl4pPr marL="1371600" indent="0">
              <a:buFontTx/>
              <a:buNone/>
              <a:defRPr sz="1800" baseline="0">
                <a:latin typeface="Arial" charset="0"/>
              </a:defRPr>
            </a:lvl4pPr>
            <a:lvl5pPr marL="1828800" indent="0">
              <a:buFontTx/>
              <a:buNone/>
              <a:defRPr sz="1800" baseline="0"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95"/>
          <p:cNvSpPr/>
          <p:nvPr userDrawn="1"/>
        </p:nvSpPr>
        <p:spPr>
          <a:xfrm>
            <a:off x="0" y="6554216"/>
            <a:ext cx="9144000" cy="73660"/>
          </a:xfrm>
          <a:custGeom>
            <a:avLst/>
            <a:gdLst/>
            <a:ahLst/>
            <a:cxnLst/>
            <a:rect l="l" t="t" r="r" b="b"/>
            <a:pathLst>
              <a:path w="9144000" h="73659">
                <a:moveTo>
                  <a:pt x="0" y="73151"/>
                </a:moveTo>
                <a:lnTo>
                  <a:pt x="9144000" y="73151"/>
                </a:lnTo>
                <a:lnTo>
                  <a:pt x="9144000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6"/>
          <p:cNvSpPr/>
          <p:nvPr userDrawn="1"/>
        </p:nvSpPr>
        <p:spPr>
          <a:xfrm>
            <a:off x="0" y="6656501"/>
            <a:ext cx="9144000" cy="201930"/>
          </a:xfrm>
          <a:custGeom>
            <a:avLst/>
            <a:gdLst/>
            <a:ahLst/>
            <a:cxnLst/>
            <a:rect l="l" t="t" r="r" b="b"/>
            <a:pathLst>
              <a:path w="9144000" h="201929">
                <a:moveTo>
                  <a:pt x="0" y="201498"/>
                </a:moveTo>
                <a:lnTo>
                  <a:pt x="9144000" y="201498"/>
                </a:lnTo>
                <a:lnTo>
                  <a:pt x="9144000" y="0"/>
                </a:lnTo>
                <a:lnTo>
                  <a:pt x="0" y="0"/>
                </a:lnTo>
                <a:lnTo>
                  <a:pt x="0" y="201498"/>
                </a:lnTo>
                <a:close/>
              </a:path>
            </a:pathLst>
          </a:custGeom>
          <a:solidFill>
            <a:srgbClr val="B081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85594"/>
            <a:ext cx="6332855" cy="518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551" y="2514406"/>
            <a:ext cx="6332855" cy="294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1924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0769B-A08A-F84A-853F-87C289B91E3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1924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1924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EB2EB-69F8-D948-986A-A0FFB8F3ADC8}" type="slidenum">
              <a:rPr lang="en-US" smtClean="0"/>
              <a:t>‹#›</a:t>
            </a:fld>
            <a:endParaRPr lang="en-US"/>
          </a:p>
        </p:txBody>
      </p:sp>
      <p:grpSp>
        <p:nvGrpSpPr>
          <p:cNvPr id="108" name="Group 107"/>
          <p:cNvGrpSpPr/>
          <p:nvPr userDrawn="1"/>
        </p:nvGrpSpPr>
        <p:grpSpPr>
          <a:xfrm>
            <a:off x="0" y="0"/>
            <a:ext cx="9144573" cy="5001861"/>
            <a:chOff x="0" y="0"/>
            <a:chExt cx="9144573" cy="5001861"/>
          </a:xfrm>
        </p:grpSpPr>
        <p:sp>
          <p:nvSpPr>
            <p:cNvPr id="7" name="bk object 16"/>
            <p:cNvSpPr/>
            <p:nvPr userDrawn="1"/>
          </p:nvSpPr>
          <p:spPr>
            <a:xfrm>
              <a:off x="7044628" y="1141696"/>
              <a:ext cx="2099945" cy="3860165"/>
            </a:xfrm>
            <a:custGeom>
              <a:avLst/>
              <a:gdLst/>
              <a:ahLst/>
              <a:cxnLst/>
              <a:rect l="l" t="t" r="r" b="b"/>
              <a:pathLst>
                <a:path w="2099945" h="3860165">
                  <a:moveTo>
                    <a:pt x="2099373" y="0"/>
                  </a:moveTo>
                  <a:lnTo>
                    <a:pt x="0" y="0"/>
                  </a:lnTo>
                  <a:lnTo>
                    <a:pt x="2099373" y="3860139"/>
                  </a:lnTo>
                  <a:lnTo>
                    <a:pt x="2099373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0" y="0"/>
              <a:ext cx="6961505" cy="1009161"/>
              <a:chOff x="0" y="0"/>
              <a:chExt cx="6961505" cy="1009161"/>
            </a:xfrm>
          </p:grpSpPr>
          <p:sp>
            <p:nvSpPr>
              <p:cNvPr id="10" name="bk object 18"/>
              <p:cNvSpPr/>
              <p:nvPr/>
            </p:nvSpPr>
            <p:spPr>
              <a:xfrm>
                <a:off x="0" y="0"/>
                <a:ext cx="696150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6961505" h="1009015">
                    <a:moveTo>
                      <a:pt x="6414998" y="0"/>
                    </a:moveTo>
                    <a:lnTo>
                      <a:pt x="0" y="0"/>
                    </a:lnTo>
                    <a:lnTo>
                      <a:pt x="0" y="1008595"/>
                    </a:lnTo>
                    <a:lnTo>
                      <a:pt x="6961492" y="1008557"/>
                    </a:lnTo>
                    <a:lnTo>
                      <a:pt x="6414998" y="0"/>
                    </a:lnTo>
                    <a:close/>
                  </a:path>
                </a:pathLst>
              </a:custGeom>
              <a:solidFill>
                <a:srgbClr val="B0810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bk object 19"/>
              <p:cNvSpPr/>
              <p:nvPr/>
            </p:nvSpPr>
            <p:spPr>
              <a:xfrm>
                <a:off x="633866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bk object 20"/>
              <p:cNvSpPr/>
              <p:nvPr/>
            </p:nvSpPr>
            <p:spPr>
              <a:xfrm>
                <a:off x="626137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bk object 21"/>
              <p:cNvSpPr/>
              <p:nvPr/>
            </p:nvSpPr>
            <p:spPr>
              <a:xfrm>
                <a:off x="618408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bk object 22"/>
              <p:cNvSpPr/>
              <p:nvPr/>
            </p:nvSpPr>
            <p:spPr>
              <a:xfrm>
                <a:off x="610676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bk object 23"/>
              <p:cNvSpPr/>
              <p:nvPr/>
            </p:nvSpPr>
            <p:spPr>
              <a:xfrm>
                <a:off x="602948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0" y="10085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bk object 24"/>
              <p:cNvSpPr/>
              <p:nvPr/>
            </p:nvSpPr>
            <p:spPr>
              <a:xfrm>
                <a:off x="595219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6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bk object 25"/>
              <p:cNvSpPr/>
              <p:nvPr/>
            </p:nvSpPr>
            <p:spPr>
              <a:xfrm>
                <a:off x="58749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bk object 26"/>
              <p:cNvSpPr/>
              <p:nvPr/>
            </p:nvSpPr>
            <p:spPr>
              <a:xfrm>
                <a:off x="579758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4" y="100856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bk object 27"/>
              <p:cNvSpPr/>
              <p:nvPr/>
            </p:nvSpPr>
            <p:spPr>
              <a:xfrm>
                <a:off x="57202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bk object 28"/>
              <p:cNvSpPr/>
              <p:nvPr/>
            </p:nvSpPr>
            <p:spPr>
              <a:xfrm>
                <a:off x="564299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1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bk object 29"/>
              <p:cNvSpPr/>
              <p:nvPr/>
            </p:nvSpPr>
            <p:spPr>
              <a:xfrm>
                <a:off x="556570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bk object 30"/>
              <p:cNvSpPr/>
              <p:nvPr/>
            </p:nvSpPr>
            <p:spPr>
              <a:xfrm>
                <a:off x="548841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bk object 31"/>
              <p:cNvSpPr/>
              <p:nvPr/>
            </p:nvSpPr>
            <p:spPr>
              <a:xfrm>
                <a:off x="54111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2" y="100856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bk object 32"/>
              <p:cNvSpPr/>
              <p:nvPr/>
            </p:nvSpPr>
            <p:spPr>
              <a:xfrm>
                <a:off x="533380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bk object 33"/>
              <p:cNvSpPr/>
              <p:nvPr/>
            </p:nvSpPr>
            <p:spPr>
              <a:xfrm>
                <a:off x="52565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bk object 34"/>
              <p:cNvSpPr/>
              <p:nvPr/>
            </p:nvSpPr>
            <p:spPr>
              <a:xfrm>
                <a:off x="517921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4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bk object 35"/>
              <p:cNvSpPr/>
              <p:nvPr/>
            </p:nvSpPr>
            <p:spPr>
              <a:xfrm>
                <a:off x="509939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3" y="100856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bk object 36"/>
              <p:cNvSpPr/>
              <p:nvPr/>
            </p:nvSpPr>
            <p:spPr>
              <a:xfrm>
                <a:off x="502208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bk object 37"/>
              <p:cNvSpPr/>
              <p:nvPr/>
            </p:nvSpPr>
            <p:spPr>
              <a:xfrm>
                <a:off x="49447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bk object 38"/>
              <p:cNvSpPr/>
              <p:nvPr/>
            </p:nvSpPr>
            <p:spPr>
              <a:xfrm>
                <a:off x="486747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bk object 39"/>
              <p:cNvSpPr/>
              <p:nvPr/>
            </p:nvSpPr>
            <p:spPr>
              <a:xfrm>
                <a:off x="47901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5" y="100856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bk object 40"/>
              <p:cNvSpPr/>
              <p:nvPr/>
            </p:nvSpPr>
            <p:spPr>
              <a:xfrm>
                <a:off x="471290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bk object 41"/>
              <p:cNvSpPr/>
              <p:nvPr/>
            </p:nvSpPr>
            <p:spPr>
              <a:xfrm>
                <a:off x="463561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bk object 42"/>
              <p:cNvSpPr/>
              <p:nvPr/>
            </p:nvSpPr>
            <p:spPr>
              <a:xfrm>
                <a:off x="455831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6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bk object 43"/>
              <p:cNvSpPr/>
              <p:nvPr/>
            </p:nvSpPr>
            <p:spPr>
              <a:xfrm>
                <a:off x="44810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8" y="100856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bk object 44"/>
              <p:cNvSpPr/>
              <p:nvPr/>
            </p:nvSpPr>
            <p:spPr>
              <a:xfrm>
                <a:off x="440370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bk object 45"/>
              <p:cNvSpPr/>
              <p:nvPr/>
            </p:nvSpPr>
            <p:spPr>
              <a:xfrm>
                <a:off x="432641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6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bk object 46"/>
              <p:cNvSpPr/>
              <p:nvPr/>
            </p:nvSpPr>
            <p:spPr>
              <a:xfrm>
                <a:off x="42491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6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bk object 47"/>
              <p:cNvSpPr/>
              <p:nvPr/>
            </p:nvSpPr>
            <p:spPr>
              <a:xfrm>
                <a:off x="417183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bk object 48"/>
              <p:cNvSpPr/>
              <p:nvPr/>
            </p:nvSpPr>
            <p:spPr>
              <a:xfrm>
                <a:off x="409451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bk object 49"/>
              <p:cNvSpPr/>
              <p:nvPr/>
            </p:nvSpPr>
            <p:spPr>
              <a:xfrm>
                <a:off x="401723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6" y="100857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bk object 50"/>
              <p:cNvSpPr/>
              <p:nvPr/>
            </p:nvSpPr>
            <p:spPr>
              <a:xfrm>
                <a:off x="393993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bk object 51"/>
              <p:cNvSpPr/>
              <p:nvPr/>
            </p:nvSpPr>
            <p:spPr>
              <a:xfrm>
                <a:off x="386265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bk object 52"/>
              <p:cNvSpPr/>
              <p:nvPr/>
            </p:nvSpPr>
            <p:spPr>
              <a:xfrm>
                <a:off x="378535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8" y="100857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bk object 53"/>
              <p:cNvSpPr/>
              <p:nvPr/>
            </p:nvSpPr>
            <p:spPr>
              <a:xfrm>
                <a:off x="370804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bk object 54"/>
              <p:cNvSpPr/>
              <p:nvPr/>
            </p:nvSpPr>
            <p:spPr>
              <a:xfrm>
                <a:off x="363074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7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bk object 55"/>
              <p:cNvSpPr/>
              <p:nvPr/>
            </p:nvSpPr>
            <p:spPr>
              <a:xfrm>
                <a:off x="355345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bk object 56"/>
              <p:cNvSpPr/>
              <p:nvPr/>
            </p:nvSpPr>
            <p:spPr>
              <a:xfrm>
                <a:off x="347616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bk object 57"/>
              <p:cNvSpPr/>
              <p:nvPr/>
            </p:nvSpPr>
            <p:spPr>
              <a:xfrm>
                <a:off x="339887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bk object 58"/>
              <p:cNvSpPr/>
              <p:nvPr/>
            </p:nvSpPr>
            <p:spPr>
              <a:xfrm>
                <a:off x="332156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bk object 59"/>
              <p:cNvSpPr/>
              <p:nvPr/>
            </p:nvSpPr>
            <p:spPr>
              <a:xfrm>
                <a:off x="324427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09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bk object 60"/>
              <p:cNvSpPr/>
              <p:nvPr/>
            </p:nvSpPr>
            <p:spPr>
              <a:xfrm>
                <a:off x="316696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bk object 61"/>
              <p:cNvSpPr/>
              <p:nvPr/>
            </p:nvSpPr>
            <p:spPr>
              <a:xfrm>
                <a:off x="308966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2" y="100857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bk object 62"/>
              <p:cNvSpPr/>
              <p:nvPr/>
            </p:nvSpPr>
            <p:spPr>
              <a:xfrm>
                <a:off x="30123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bk object 63"/>
              <p:cNvSpPr/>
              <p:nvPr/>
            </p:nvSpPr>
            <p:spPr>
              <a:xfrm>
                <a:off x="29350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7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bk object 64"/>
              <p:cNvSpPr/>
              <p:nvPr/>
            </p:nvSpPr>
            <p:spPr>
              <a:xfrm>
                <a:off x="285778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bk object 65"/>
              <p:cNvSpPr/>
              <p:nvPr/>
            </p:nvSpPr>
            <p:spPr>
              <a:xfrm>
                <a:off x="27804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0" y="100857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bk object 66"/>
              <p:cNvSpPr/>
              <p:nvPr/>
            </p:nvSpPr>
            <p:spPr>
              <a:xfrm>
                <a:off x="27032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bk object 67"/>
              <p:cNvSpPr/>
              <p:nvPr/>
            </p:nvSpPr>
            <p:spPr>
              <a:xfrm>
                <a:off x="262588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bk object 68"/>
              <p:cNvSpPr/>
              <p:nvPr/>
            </p:nvSpPr>
            <p:spPr>
              <a:xfrm>
                <a:off x="254857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7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bk object 69"/>
              <p:cNvSpPr/>
              <p:nvPr/>
            </p:nvSpPr>
            <p:spPr>
              <a:xfrm>
                <a:off x="247127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7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bk object 70"/>
              <p:cNvSpPr/>
              <p:nvPr/>
            </p:nvSpPr>
            <p:spPr>
              <a:xfrm>
                <a:off x="239399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1" y="100857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bk object 71"/>
              <p:cNvSpPr/>
              <p:nvPr/>
            </p:nvSpPr>
            <p:spPr>
              <a:xfrm>
                <a:off x="231670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bk object 72"/>
              <p:cNvSpPr/>
              <p:nvPr/>
            </p:nvSpPr>
            <p:spPr>
              <a:xfrm>
                <a:off x="223939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bk object 73"/>
              <p:cNvSpPr/>
              <p:nvPr/>
            </p:nvSpPr>
            <p:spPr>
              <a:xfrm>
                <a:off x="21621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bk object 74"/>
              <p:cNvSpPr/>
              <p:nvPr/>
            </p:nvSpPr>
            <p:spPr>
              <a:xfrm>
                <a:off x="208480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bk object 75"/>
              <p:cNvSpPr/>
              <p:nvPr/>
            </p:nvSpPr>
            <p:spPr>
              <a:xfrm>
                <a:off x="200752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bk object 76"/>
              <p:cNvSpPr/>
              <p:nvPr/>
            </p:nvSpPr>
            <p:spPr>
              <a:xfrm>
                <a:off x="193022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bk object 77"/>
              <p:cNvSpPr/>
              <p:nvPr/>
            </p:nvSpPr>
            <p:spPr>
              <a:xfrm>
                <a:off x="185290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bk object 78"/>
              <p:cNvSpPr/>
              <p:nvPr/>
            </p:nvSpPr>
            <p:spPr>
              <a:xfrm>
                <a:off x="177562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bk object 79"/>
              <p:cNvSpPr/>
              <p:nvPr/>
            </p:nvSpPr>
            <p:spPr>
              <a:xfrm>
                <a:off x="169832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3" y="100858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bk object 80"/>
              <p:cNvSpPr/>
              <p:nvPr/>
            </p:nvSpPr>
            <p:spPr>
              <a:xfrm>
                <a:off x="16210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4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bk object 81"/>
              <p:cNvSpPr/>
              <p:nvPr/>
            </p:nvSpPr>
            <p:spPr>
              <a:xfrm>
                <a:off x="154374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bk object 82"/>
              <p:cNvSpPr/>
              <p:nvPr/>
            </p:nvSpPr>
            <p:spPr>
              <a:xfrm>
                <a:off x="14664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8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bk object 83"/>
              <p:cNvSpPr/>
              <p:nvPr/>
            </p:nvSpPr>
            <p:spPr>
              <a:xfrm>
                <a:off x="138915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bk object 84"/>
              <p:cNvSpPr/>
              <p:nvPr/>
            </p:nvSpPr>
            <p:spPr>
              <a:xfrm>
                <a:off x="131184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6" y="1008585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bk object 85"/>
              <p:cNvSpPr/>
              <p:nvPr/>
            </p:nvSpPr>
            <p:spPr>
              <a:xfrm>
                <a:off x="1234526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bk object 86"/>
              <p:cNvSpPr/>
              <p:nvPr/>
            </p:nvSpPr>
            <p:spPr>
              <a:xfrm>
                <a:off x="1157271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bk object 87"/>
              <p:cNvSpPr/>
              <p:nvPr/>
            </p:nvSpPr>
            <p:spPr>
              <a:xfrm>
                <a:off x="107994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6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bk object 88"/>
              <p:cNvSpPr/>
              <p:nvPr/>
            </p:nvSpPr>
            <p:spPr>
              <a:xfrm>
                <a:off x="1002650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bk object 89"/>
              <p:cNvSpPr/>
              <p:nvPr/>
            </p:nvSpPr>
            <p:spPr>
              <a:xfrm>
                <a:off x="925369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87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bk object 90"/>
              <p:cNvSpPr/>
              <p:nvPr/>
            </p:nvSpPr>
            <p:spPr>
              <a:xfrm>
                <a:off x="84806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bk object 91"/>
              <p:cNvSpPr/>
              <p:nvPr/>
            </p:nvSpPr>
            <p:spPr>
              <a:xfrm>
                <a:off x="77079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5" y="1008588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bk object 92"/>
              <p:cNvSpPr/>
              <p:nvPr/>
            </p:nvSpPr>
            <p:spPr>
              <a:xfrm>
                <a:off x="69346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bk object 93"/>
              <p:cNvSpPr/>
              <p:nvPr/>
            </p:nvSpPr>
            <p:spPr>
              <a:xfrm>
                <a:off x="616154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2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bk object 94"/>
              <p:cNvSpPr/>
              <p:nvPr/>
            </p:nvSpPr>
            <p:spPr>
              <a:xfrm>
                <a:off x="532618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7" y="100858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bk object 95"/>
              <p:cNvSpPr/>
              <p:nvPr/>
            </p:nvSpPr>
            <p:spPr>
              <a:xfrm>
                <a:off x="455327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8" y="100859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bk object 96"/>
              <p:cNvSpPr/>
              <p:nvPr/>
            </p:nvSpPr>
            <p:spPr>
              <a:xfrm>
                <a:off x="378013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0" y="100859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bk object 97"/>
              <p:cNvSpPr/>
              <p:nvPr/>
            </p:nvSpPr>
            <p:spPr>
              <a:xfrm>
                <a:off x="3007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9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bk object 98"/>
              <p:cNvSpPr/>
              <p:nvPr/>
            </p:nvSpPr>
            <p:spPr>
              <a:xfrm>
                <a:off x="223425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19" y="1008591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bk object 99"/>
              <p:cNvSpPr/>
              <p:nvPr/>
            </p:nvSpPr>
            <p:spPr>
              <a:xfrm>
                <a:off x="14612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0" y="100859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bk object 100"/>
              <p:cNvSpPr/>
              <p:nvPr/>
            </p:nvSpPr>
            <p:spPr>
              <a:xfrm>
                <a:off x="68832" y="0"/>
                <a:ext cx="549275" cy="1009015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1009015">
                    <a:moveTo>
                      <a:pt x="548721" y="100859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bk object 101"/>
              <p:cNvSpPr/>
              <p:nvPr/>
            </p:nvSpPr>
            <p:spPr>
              <a:xfrm>
                <a:off x="0" y="15571"/>
                <a:ext cx="540385" cy="993140"/>
              </a:xfrm>
              <a:custGeom>
                <a:avLst/>
                <a:gdLst/>
                <a:ahLst/>
                <a:cxnLst/>
                <a:rect l="l" t="t" r="r" b="b"/>
                <a:pathLst>
                  <a:path w="540385" h="993140">
                    <a:moveTo>
                      <a:pt x="540251" y="993022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bk object 102"/>
              <p:cNvSpPr/>
              <p:nvPr/>
            </p:nvSpPr>
            <p:spPr>
              <a:xfrm>
                <a:off x="0" y="157583"/>
                <a:ext cx="463550" cy="851535"/>
              </a:xfrm>
              <a:custGeom>
                <a:avLst/>
                <a:gdLst/>
                <a:ahLst/>
                <a:cxnLst/>
                <a:rect l="l" t="t" r="r" b="b"/>
                <a:pathLst>
                  <a:path w="463550" h="851535">
                    <a:moveTo>
                      <a:pt x="462986" y="851010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bk object 103"/>
              <p:cNvSpPr/>
              <p:nvPr/>
            </p:nvSpPr>
            <p:spPr>
              <a:xfrm>
                <a:off x="0" y="299699"/>
                <a:ext cx="386080" cy="709295"/>
              </a:xfrm>
              <a:custGeom>
                <a:avLst/>
                <a:gdLst/>
                <a:ahLst/>
                <a:cxnLst/>
                <a:rect l="l" t="t" r="r" b="b"/>
                <a:pathLst>
                  <a:path w="386080" h="709294">
                    <a:moveTo>
                      <a:pt x="385669" y="70889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bk object 104"/>
              <p:cNvSpPr/>
              <p:nvPr/>
            </p:nvSpPr>
            <p:spPr>
              <a:xfrm>
                <a:off x="0" y="441769"/>
                <a:ext cx="308610" cy="567055"/>
              </a:xfrm>
              <a:custGeom>
                <a:avLst/>
                <a:gdLst/>
                <a:ahLst/>
                <a:cxnLst/>
                <a:rect l="l" t="t" r="r" b="b"/>
                <a:pathLst>
                  <a:path w="308610" h="567055">
                    <a:moveTo>
                      <a:pt x="308377" y="566824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bk object 105"/>
              <p:cNvSpPr/>
              <p:nvPr/>
            </p:nvSpPr>
            <p:spPr>
              <a:xfrm>
                <a:off x="0" y="583835"/>
                <a:ext cx="231140" cy="424815"/>
              </a:xfrm>
              <a:custGeom>
                <a:avLst/>
                <a:gdLst/>
                <a:ahLst/>
                <a:cxnLst/>
                <a:rect l="l" t="t" r="r" b="b"/>
                <a:pathLst>
                  <a:path w="231140" h="424815">
                    <a:moveTo>
                      <a:pt x="231088" y="42475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bk object 106"/>
              <p:cNvSpPr/>
              <p:nvPr/>
            </p:nvSpPr>
            <p:spPr>
              <a:xfrm>
                <a:off x="0" y="725951"/>
                <a:ext cx="154305" cy="283210"/>
              </a:xfrm>
              <a:custGeom>
                <a:avLst/>
                <a:gdLst/>
                <a:ahLst/>
                <a:cxnLst/>
                <a:rect l="l" t="t" r="r" b="b"/>
                <a:pathLst>
                  <a:path w="154305" h="283209">
                    <a:moveTo>
                      <a:pt x="153770" y="282643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bk object 107"/>
              <p:cNvSpPr/>
              <p:nvPr/>
            </p:nvSpPr>
            <p:spPr>
              <a:xfrm>
                <a:off x="0" y="867955"/>
                <a:ext cx="76835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76835" h="140969">
                    <a:moveTo>
                      <a:pt x="76514" y="140639"/>
                    </a:moveTo>
                    <a:lnTo>
                      <a:pt x="0" y="0"/>
                    </a:lnTo>
                  </a:path>
                </a:pathLst>
              </a:custGeom>
              <a:ln w="962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0" name="bk object 108"/>
            <p:cNvSpPr/>
            <p:nvPr userDrawn="1"/>
          </p:nvSpPr>
          <p:spPr>
            <a:xfrm>
              <a:off x="0" y="1034516"/>
              <a:ext cx="9144000" cy="73660"/>
            </a:xfrm>
            <a:custGeom>
              <a:avLst/>
              <a:gdLst/>
              <a:ahLst/>
              <a:cxnLst/>
              <a:rect l="l" t="t" r="r" b="b"/>
              <a:pathLst>
                <a:path w="9144000" h="73659">
                  <a:moveTo>
                    <a:pt x="0" y="73151"/>
                  </a:moveTo>
                  <a:lnTo>
                    <a:pt x="9144000" y="731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bk object 17"/>
            <p:cNvSpPr/>
            <p:nvPr userDrawn="1"/>
          </p:nvSpPr>
          <p:spPr>
            <a:xfrm>
              <a:off x="7044628" y="240836"/>
              <a:ext cx="1859619" cy="5554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842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8" r:id="rId6"/>
    <p:sldLayoutId id="2147483669" r:id="rId7"/>
    <p:sldLayoutId id="2147483667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Impac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377A-F977-42DF-8BA7-D90D6F76D2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FDM Print Bed Insulation Optimization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DA082-4E8A-4399-A146-ED1AA101D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0" dirty="0"/>
              <a:t>Vincent Di Gerlando </a:t>
            </a:r>
          </a:p>
          <a:p>
            <a:r>
              <a:rPr lang="it-IT" b="0" dirty="0"/>
              <a:t>John McCaw</a:t>
            </a:r>
          </a:p>
          <a:p>
            <a:r>
              <a:rPr lang="it-IT" b="0" dirty="0"/>
              <a:t>Claire Nelson</a:t>
            </a:r>
          </a:p>
          <a:p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D9E-1775-4999-91B3-CC0AF77E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198521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Side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Insulation Pattern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https://lh6.googleusercontent.com/nYIjl5KtiZ4QVqof7Ab-PX2vuVnA4JsKvhOQjEIiRHte7U7rli3r68CEIaFTFrXItrkx6OP4k6QhXwD195k1P_M0nVWNg5-LEykoJpZuaI4_J6fTr5j3bISm8ZJzcuLWisWzGxbvB1g">
            <a:extLst>
              <a:ext uri="{FF2B5EF4-FFF2-40B4-BE49-F238E27FC236}">
                <a16:creationId xmlns:a16="http://schemas.microsoft.com/office/drawing/2014/main" id="{1CDA70F1-3E16-4E0E-B973-EA2BD63C00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618" y="2093843"/>
            <a:ext cx="4772405" cy="325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B05ED-9191-4D18-86F6-707D4A78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50670" y="1765827"/>
            <a:ext cx="4557891" cy="39105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E96EB4-1A59-4373-AAA6-97E8D4D98A08}"/>
              </a:ext>
            </a:extLst>
          </p:cNvPr>
          <p:cNvSpPr txBox="1">
            <a:spLocks/>
          </p:cNvSpPr>
          <p:nvPr/>
        </p:nvSpPr>
        <p:spPr>
          <a:xfrm>
            <a:off x="330320" y="410356"/>
            <a:ext cx="6680080" cy="1062644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Impact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Case 5: Stepped profile with Raised  edges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0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7F43-7969-4110-97C8-BE1112420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2729949"/>
            <a:ext cx="7829550" cy="1722782"/>
          </a:xfrm>
        </p:spPr>
        <p:txBody>
          <a:bodyPr>
            <a:normAutofit fontScale="90000"/>
          </a:bodyPr>
          <a:lstStyle/>
          <a:p>
            <a:r>
              <a:rPr lang="en-US" dirty="0"/>
              <a:t>Heat Transfer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49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8280-D388-40F6-BC40-E071A585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1202393"/>
            <a:ext cx="7941325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Analytical Approach</a:t>
            </a:r>
            <a:br>
              <a:rPr lang="en-US" dirty="0"/>
            </a:b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https://lh4.googleusercontent.com/9xWZMuBQIvOcrRThzDrwlCGH5EtmRelsShlFYnZ8b_Pr6S4-2-EFfoQFoazoTePwF0SQ3WJQ0gaU8WApFqgHiweneURirUZOww0J5HO2NlfWGkXsmEWYh9ZL4g48hkrlxNn4PsdxawY">
            <a:extLst>
              <a:ext uri="{FF2B5EF4-FFF2-40B4-BE49-F238E27FC236}">
                <a16:creationId xmlns:a16="http://schemas.microsoft.com/office/drawing/2014/main" id="{ECD73DBF-4F6C-4954-AE3B-CB0A8187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7" y="2811104"/>
            <a:ext cx="2524860" cy="211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D6A43AC-6B23-4C15-9D25-042B584145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6515" y="2682433"/>
            <a:ext cx="4711627" cy="32157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  <a:latin typeface="&amp;quot"/>
                <a:cs typeface="Times New Roman" panose="02020603050405020304" pitchFamily="18" charset="0"/>
              </a:rPr>
              <a:t>A 3D solution to the Heat Equation is non-trivial, not a helpful design tool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  <a:latin typeface="&amp;quot"/>
                <a:cs typeface="Times New Roman" panose="02020603050405020304" pitchFamily="18" charset="0"/>
              </a:rPr>
              <a:t>Energy Balance will allows computing relevance of radiation, bulk properties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effectLst/>
                <a:latin typeface="&amp;quot"/>
                <a:cs typeface="Times New Roman" panose="02020603050405020304" pitchFamily="18" charset="0"/>
              </a:rPr>
              <a:t>From the analytical approach, it’s symmetrical:</a:t>
            </a:r>
            <a:endParaRPr kumimoji="0" lang="en-US" altLang="en-US" sz="2100" b="0" i="0" u="none" strike="noStrike" cap="none" normalizeH="0" baseline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100" b="0" i="0" u="none" strike="noStrike" cap="none" normalizeH="0" baseline="0">
                <a:ln>
                  <a:noFill/>
                </a:ln>
                <a:effectLst/>
              </a:rPr>
            </a:br>
            <a:endParaRPr kumimoji="0" lang="en-US" altLang="en-US" sz="2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101" name="Picture 5" descr="https://lh3.googleusercontent.com/LCCK0bkZZ6UTVOP-GljJDfV7A51gotioIpfItNCePtA97iI1OAF-Hpym3ggwHHhBoVo_7neYbLfsRZhkCE5k6gFaOs4nYokGrHYCWrjCd9MR_ceou5dNWTPN1CzS2LTNjMZbZxUt1WQ">
            <a:extLst>
              <a:ext uri="{FF2B5EF4-FFF2-40B4-BE49-F238E27FC236}">
                <a16:creationId xmlns:a16="http://schemas.microsoft.com/office/drawing/2014/main" id="{6A35DA64-5485-49EA-8757-B12DAFA0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49" y="5295396"/>
            <a:ext cx="51339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38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3719-C5BE-463A-9627-0CB7AAAA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12880"/>
            <a:ext cx="6332855" cy="462376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81C93-091A-4775-B191-453E33CD0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08313"/>
            <a:ext cx="6332855" cy="2875722"/>
          </a:xfrm>
        </p:spPr>
        <p:txBody>
          <a:bodyPr/>
          <a:lstStyle/>
          <a:p>
            <a:r>
              <a:rPr lang="en-US" dirty="0"/>
              <a:t>Radiation and Conduction heat transfer are negligible</a:t>
            </a:r>
          </a:p>
          <a:p>
            <a:r>
              <a:rPr lang="en-US" dirty="0"/>
              <a:t>Perfectly insulated at bottom</a:t>
            </a:r>
          </a:p>
          <a:p>
            <a:r>
              <a:rPr lang="en-US" dirty="0"/>
              <a:t>Neglect heat transfer into the wire</a:t>
            </a:r>
          </a:p>
          <a:p>
            <a:r>
              <a:rPr lang="en-US" dirty="0"/>
              <a:t>No contact resistance on thermocouple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B12EB-825A-46C8-9A72-7B6B42DC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842" y="4678332"/>
            <a:ext cx="5536123" cy="18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5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FDDE-E48F-499F-BEF5-D2BB1C7AA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80767"/>
            <a:ext cx="6332855" cy="462376"/>
          </a:xfrm>
        </p:spPr>
        <p:txBody>
          <a:bodyPr/>
          <a:lstStyle/>
          <a:p>
            <a:r>
              <a:rPr lang="en-US" dirty="0"/>
              <a:t>Numerical Approach   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9D66-642E-4E80-8718-D8118B51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4528"/>
            <a:ext cx="7273145" cy="1714500"/>
          </a:xfrm>
        </p:spPr>
        <p:txBody>
          <a:bodyPr/>
          <a:lstStyle/>
          <a:p>
            <a:r>
              <a:rPr lang="en-US" dirty="0"/>
              <a:t>From this, we can develop unsteady finite difference equations for the different plate elements;</a:t>
            </a:r>
            <a:br>
              <a:rPr lang="en-US" dirty="0"/>
            </a:br>
            <a:endParaRPr lang="en-US" dirty="0"/>
          </a:p>
        </p:txBody>
      </p:sp>
      <p:pic>
        <p:nvPicPr>
          <p:cNvPr id="5124" name="Picture 4" descr="https://lh4.googleusercontent.com/mQZKaavvwxZ9tqX8FL8EhWb9eVGUPIze2mOfKq-xj3i9dIR2_Zgp5B3Bhmoj7buhLCkZ_se49siDVPHpP1zQEqujh6zux5n6bGprkuIf7GUGwXu7FHhaTGh30WCqVtS3uDjiMb5CnOk">
            <a:extLst>
              <a:ext uri="{FF2B5EF4-FFF2-40B4-BE49-F238E27FC236}">
                <a16:creationId xmlns:a16="http://schemas.microsoft.com/office/drawing/2014/main" id="{9DAB0D43-F73A-4642-A290-C214C64A4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5" y="4606636"/>
            <a:ext cx="6324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6.googleusercontent.com/TJLRfzzNfOa6_sqSKZkUHXQT4HZct3Poq5zTRyLy6DOjoc8CQ0ezxHwqozV9VJ_4kFiwmdIGsZiiyKfPSiJ08I9PnRm8S98IWr0Vb5M4Nv-Bhf51KQdmBmsPUk-4ehK0JPodiDbCOOk">
            <a:extLst>
              <a:ext uri="{FF2B5EF4-FFF2-40B4-BE49-F238E27FC236}">
                <a16:creationId xmlns:a16="http://schemas.microsoft.com/office/drawing/2014/main" id="{838FE44F-EEA8-4D4F-B0E7-1970CD33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22" y="3067299"/>
            <a:ext cx="37814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53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lh3.googleusercontent.com/jvNc1yF_jUJldD_NdEr43iPRHh1kC2vTRTIwu90R8QxEvmE58aUGLe-IkuhA0TLxzFVILe82YXMyfXAhS8Emhk1fMDuHYBvH7RJBiFzux1PK5fEEKSL0du1-pHRK7ozHELF-rbfzozk">
            <a:extLst>
              <a:ext uri="{FF2B5EF4-FFF2-40B4-BE49-F238E27FC236}">
                <a16:creationId xmlns:a16="http://schemas.microsoft.com/office/drawing/2014/main" id="{E9ACDDCC-7924-4CC6-839C-C4BDBA5C1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4" b="-8835"/>
          <a:stretch/>
        </p:blipFill>
        <p:spPr bwMode="auto">
          <a:xfrm>
            <a:off x="0" y="1198785"/>
            <a:ext cx="24574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lh5.googleusercontent.com/bO22ZzHTacw-SVyQiLO0RLTY4n6AQ07NMJLh9SJanCQqbe0SyTRh4vq21GErwJdYJpi-W4_HH03QP7I9B37WTniFe0SsGhcXOSDCjzDt44TmvUaCgyQa4SnVS2uJhS9Lel4VfwbTGDo">
            <a:extLst>
              <a:ext uri="{FF2B5EF4-FFF2-40B4-BE49-F238E27FC236}">
                <a16:creationId xmlns:a16="http://schemas.microsoft.com/office/drawing/2014/main" id="{D76089B4-97C6-45F4-87CB-A683D323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282241"/>
            <a:ext cx="64293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lh6.googleusercontent.com/H9nwnhHUhvJRmYDw35mUxmzUNDdsryLG1V-VYt9_vIfyRtH3eTzfXJS0V3saruj9PmqwYTQ4b793j8GVroMH9_W4HU1yNe1DGlYSp8cQIyK0IQssneNll5xiA-fUmtv5FDHLYe0Np7E">
            <a:extLst>
              <a:ext uri="{FF2B5EF4-FFF2-40B4-BE49-F238E27FC236}">
                <a16:creationId xmlns:a16="http://schemas.microsoft.com/office/drawing/2014/main" id="{329B2976-549D-4AAA-B56C-6CEC340A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2849161"/>
            <a:ext cx="23526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lh3.googleusercontent.com/IYPkErrHkFva3NtvJ43g54dACZy8Cx23wavwJHpKZnBBuDdGRoWYReetoyNzvXGbcbDn6edkfjpnxfTvO4J08OxjStVQmICqlNOIUEkL7JW1YQ_HnhNFxCTH_f7b0ryHg8vqAYhaQ3k">
            <a:extLst>
              <a:ext uri="{FF2B5EF4-FFF2-40B4-BE49-F238E27FC236}">
                <a16:creationId xmlns:a16="http://schemas.microsoft.com/office/drawing/2014/main" id="{2BC6B298-079A-47AB-8F17-03875420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749091"/>
            <a:ext cx="65722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https://lh6.googleusercontent.com/8INm46hbZwesEoqTtMWxymNi74fjRM4K6XALkCra1KHygbdNdwF_3fJZUYDXHKZ6YLq6luFP8dNv39iz86ec9oobidVfUJbvngRpuAvp3fKrC12CVultSdfuC4SLEqVToBzdsyDKR8o">
            <a:extLst>
              <a:ext uri="{FF2B5EF4-FFF2-40B4-BE49-F238E27FC236}">
                <a16:creationId xmlns:a16="http://schemas.microsoft.com/office/drawing/2014/main" id="{D589E8AE-7CB3-4FFC-AC49-4D535983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4" y="4701716"/>
            <a:ext cx="64293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https://lh5.googleusercontent.com/ToK0wgw4IJmKOuGpuX9Jei5GgeodN6xjMfqqwyFH1H9Xfh8ovqPYoIKuqPIddah8Dy9YQPSvev2OppVtTZH0Gd4qmSaK4USFfPxz33gID3TbPZxuhHpxRSfvo6dN0-V3pFcPGVWE8Ng">
            <a:extLst>
              <a:ext uri="{FF2B5EF4-FFF2-40B4-BE49-F238E27FC236}">
                <a16:creationId xmlns:a16="http://schemas.microsoft.com/office/drawing/2014/main" id="{B64D167C-8EDA-4B30-866D-C3D00B3FA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4618260"/>
            <a:ext cx="27146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2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41A9-29AF-4D8F-9E27-D41ED7E5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53" y="5511018"/>
            <a:ext cx="8170293" cy="92876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These difference equations can be used to predict how altering heat transfer in one node affects the heating of the overall plate. </a:t>
            </a:r>
            <a:br>
              <a:rPr lang="en-US" dirty="0"/>
            </a:br>
            <a:endParaRPr lang="en-US" dirty="0"/>
          </a:p>
        </p:txBody>
      </p:sp>
      <p:pic>
        <p:nvPicPr>
          <p:cNvPr id="14338" name="Picture 2" descr="https://lh6.googleusercontent.com/Wan5kMxxN6twQIFEQr_AYgnl3VlTi4Edt-Z5wW_bOvwAVhSde7i1642nt-KhmVtWZcK-YXjzzFgRvxLGbNyilVGyAt1DhxP8jr14QnMhPxaYXAq19jgnl6jIrYhX_gfvqjkaf65fW-I">
            <a:extLst>
              <a:ext uri="{FF2B5EF4-FFF2-40B4-BE49-F238E27FC236}">
                <a16:creationId xmlns:a16="http://schemas.microsoft.com/office/drawing/2014/main" id="{0287403A-F2E4-485B-9D8E-1016E218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280380"/>
            <a:ext cx="27336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lh4.googleusercontent.com/zgTtQDPbyzCH0JcPO6RxoS1Gj-M0fPY9xZpd79atZ4oybj_FVtv85_mPwTLBGUsFz0qcoDEy6ahsJzB3kRlIryThKRuZ1uwDT9V3kqt-oNZJcxI4gg1kJsVsF_N4Xn43YYlz250jjvg">
            <a:extLst>
              <a:ext uri="{FF2B5EF4-FFF2-40B4-BE49-F238E27FC236}">
                <a16:creationId xmlns:a16="http://schemas.microsoft.com/office/drawing/2014/main" id="{E1EA0439-CE2F-47CE-BDBA-A333EB0E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01883"/>
            <a:ext cx="63817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lh4.googleusercontent.com/457XL1JT0Qjrlplc9Vtt0MzlWMkwjweUGca9DzgF4VW9BDlUE4hzdGQJo2QBAt6PNwoL6Opr7kr4x2nUpyyAtNt5ILonxKC7dFXQN9tm4D_M3OiXINqSJQGjogYeUijZbyygik5yQeA">
            <a:extLst>
              <a:ext uri="{FF2B5EF4-FFF2-40B4-BE49-F238E27FC236}">
                <a16:creationId xmlns:a16="http://schemas.microsoft.com/office/drawing/2014/main" id="{C64FD918-27DB-403D-8999-9801795F8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3178308"/>
            <a:ext cx="63817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3.googleusercontent.com/qrsH-pJuNMa0_RXDmDpruI7_JGRii0v4q2SYgp9GZPaiyuwS68FEIEFGnIhBL6R4YLUX7L9QwPyMeze3SconCtudSyKscAKKpNXv1RWvUJEb9UsPsxZt_38SnnqZBEGb6qDQYTE0OjY">
            <a:extLst>
              <a:ext uri="{FF2B5EF4-FFF2-40B4-BE49-F238E27FC236}">
                <a16:creationId xmlns:a16="http://schemas.microsoft.com/office/drawing/2014/main" id="{42954BED-D6AD-490D-B65E-C3A70C29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6956"/>
            <a:ext cx="28765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6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7F43-7969-4110-97C8-BE1112420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2729949"/>
            <a:ext cx="7829550" cy="1722782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3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del_validation">
            <a:hlinkClick r:id="" action="ppaction://media"/>
            <a:extLst>
              <a:ext uri="{FF2B5EF4-FFF2-40B4-BE49-F238E27FC236}">
                <a16:creationId xmlns:a16="http://schemas.microsoft.com/office/drawing/2014/main" id="{D85553A6-C0DF-4494-8B95-568C034457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435" y="2044797"/>
            <a:ext cx="5835070" cy="4376892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DEF6C5-D4F3-4876-BF30-859ACDFA1183}"/>
              </a:ext>
            </a:extLst>
          </p:cNvPr>
          <p:cNvSpPr txBox="1">
            <a:spLocks/>
          </p:cNvSpPr>
          <p:nvPr/>
        </p:nvSpPr>
        <p:spPr>
          <a:xfrm>
            <a:off x="628650" y="1280767"/>
            <a:ext cx="8316567" cy="4623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Impact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No Insulation Temperature profile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lh4.googleusercontent.com/ZtTAKtH7gof6CG38JArRsk9WnirIhB4wDJAgh_3_LOMo53fFUgUKU375DE6HtHuoyBbhbY5lCiKIVLXfkerpV_RVPhBX7-uWB40i2_0XsnK8LL7Ni1yvcgcIeICrngzAKIiDSUhkHDI">
            <a:extLst>
              <a:ext uri="{FF2B5EF4-FFF2-40B4-BE49-F238E27FC236}">
                <a16:creationId xmlns:a16="http://schemas.microsoft.com/office/drawing/2014/main" id="{5FC53021-DFE0-40F8-B2C4-DC620C740C3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36" y="1728216"/>
            <a:ext cx="6062472" cy="41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qrvZRrWfv8mH43mgoa869MDkYMNUA-QV-M3naYF2uoC6uhYAzp11nUzUEg3hUnIVuzXYvU7S78iOa6t9YvCkbrhr-LTmy0ZB5S1M1wS-8pknincX85-IkN_SrFuBvHWRPsG9PKYqE_M">
            <a:extLst>
              <a:ext uri="{FF2B5EF4-FFF2-40B4-BE49-F238E27FC236}">
                <a16:creationId xmlns:a16="http://schemas.microsoft.com/office/drawing/2014/main" id="{8CA61F02-ABD7-474F-A671-AB93FFA1289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84" y="1728216"/>
            <a:ext cx="6062472" cy="41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8mni1zb-xC121KAK5-EYDpLJGEfInt7JvVhndRQLizHFPjxWl4KipKlhC9sZrArSqQ6DgwfC1arUS-rlEzvE7nwHm2BalXPWrpOkxxuy_pQwCOeV3ieM2eBBmqAgSj-WKL2n8KNGJJo">
            <a:extLst>
              <a:ext uri="{FF2B5EF4-FFF2-40B4-BE49-F238E27FC236}">
                <a16:creationId xmlns:a16="http://schemas.microsoft.com/office/drawing/2014/main" id="{7AC5C944-1974-412E-BF87-FB2534057E3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64" y="1728216"/>
            <a:ext cx="6062472" cy="41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p4zdLPbPVRZwCnQFvmJQ8eZuECEpVu2Naag9vSDVelemZNZLDH9a4BUKG0tcoHD5icgRoeG3kl01-wcphoTzjH8znIe9SZYYKmeGNarvZga29WDBp3_4abBGK64ez76aaF5szh_8wN0">
            <a:extLst>
              <a:ext uri="{FF2B5EF4-FFF2-40B4-BE49-F238E27FC236}">
                <a16:creationId xmlns:a16="http://schemas.microsoft.com/office/drawing/2014/main" id="{5F4D0066-DBCD-46E9-A07E-65A2AF646F4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84" y="1728216"/>
            <a:ext cx="6062472" cy="41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JNiH5WvkbXku5YM8vsgMN4hXNsUh9ZtBpYMO5oF8OU3D32_3L7hk3UYKnRHQyDl5nAFgJ51WlB0mzKgqXOf8kMwW5mi6oRmYq_NjLM5g7TAxdipnMH5-mG-KAwfCRxltmhvCEp0FDfU">
            <a:extLst>
              <a:ext uri="{FF2B5EF4-FFF2-40B4-BE49-F238E27FC236}">
                <a16:creationId xmlns:a16="http://schemas.microsoft.com/office/drawing/2014/main" id="{ED69A2B5-1AE0-4CE1-ADFE-7E67FBC6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64" y="1708445"/>
            <a:ext cx="6058313" cy="412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A808EBB-F46C-4803-B555-FC684D24F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80767"/>
            <a:ext cx="6332855" cy="462376"/>
          </a:xfrm>
        </p:spPr>
        <p:txBody>
          <a:bodyPr/>
          <a:lstStyle/>
          <a:p>
            <a:r>
              <a:rPr lang="en-US" sz="3200" dirty="0"/>
              <a:t>Temperature vs. Time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3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7F43-7969-4110-97C8-BE1112420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2729949"/>
            <a:ext cx="7829550" cy="1722782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Background and Motivation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5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Enp_hsMlzE6fzJnjnLOn2cUk_B8c1XO-VHYaOT4gnJ2h9C0Xor-tWuTGN4bsPJgIcbxRAL6ngBmW9k1TvT7tHPBdfBx2EAci23-ScVeZa4sWh07L5aa_KHtOSEbcwL9pwNURoVxHfeM">
            <a:extLst>
              <a:ext uri="{FF2B5EF4-FFF2-40B4-BE49-F238E27FC236}">
                <a16:creationId xmlns:a16="http://schemas.microsoft.com/office/drawing/2014/main" id="{7A1F5B87-2B44-4CC1-90A6-5DABA678A4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540" y="1841114"/>
            <a:ext cx="6114919" cy="458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325679-E5BE-4AE5-A731-C867BFC7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80767"/>
            <a:ext cx="6332855" cy="462376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in temperature vs time  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23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IFJyVzIs-Rup-k_gU-iYKXXCBdl8hSKSkJNj_h_LSgvRj1k-jntNSVxtgvcp05ZBUA6ZdXU54QZcc3tYLf7O2el5brMKutRFkecsp8TXONa9cSE36M4H98Vij8KWgbwp62L4u0o_q8I">
            <a:extLst>
              <a:ext uri="{FF2B5EF4-FFF2-40B4-BE49-F238E27FC236}">
                <a16:creationId xmlns:a16="http://schemas.microsoft.com/office/drawing/2014/main" id="{B5963530-A6AC-4842-B2F3-7BF2038ED7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8887"/>
            <a:ext cx="5690708" cy="369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45A558-5E6B-4625-8265-3E50FD8CFF8D}"/>
              </a:ext>
            </a:extLst>
          </p:cNvPr>
          <p:cNvSpPr txBox="1">
            <a:spLocks/>
          </p:cNvSpPr>
          <p:nvPr/>
        </p:nvSpPr>
        <p:spPr>
          <a:xfrm>
            <a:off x="479977" y="1280767"/>
            <a:ext cx="8184046" cy="9058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Impact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Temperature vs time for thermocouple number 15  </a:t>
            </a:r>
            <a:r>
              <a:rPr lang="en-US" dirty="0"/>
              <a:t> 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831AF1-FCE1-42B5-8AB9-D00B14DE0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252537"/>
              </p:ext>
            </p:extLst>
          </p:nvPr>
        </p:nvGraphicFramePr>
        <p:xfrm>
          <a:off x="5327374" y="2186607"/>
          <a:ext cx="3795828" cy="3443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276">
                  <a:extLst>
                    <a:ext uri="{9D8B030D-6E8A-4147-A177-3AD203B41FA5}">
                      <a16:colId xmlns:a16="http://schemas.microsoft.com/office/drawing/2014/main" val="138749775"/>
                    </a:ext>
                  </a:extLst>
                </a:gridCol>
                <a:gridCol w="1265276">
                  <a:extLst>
                    <a:ext uri="{9D8B030D-6E8A-4147-A177-3AD203B41FA5}">
                      <a16:colId xmlns:a16="http://schemas.microsoft.com/office/drawing/2014/main" val="2980977616"/>
                    </a:ext>
                  </a:extLst>
                </a:gridCol>
                <a:gridCol w="1265276">
                  <a:extLst>
                    <a:ext uri="{9D8B030D-6E8A-4147-A177-3AD203B41FA5}">
                      <a16:colId xmlns:a16="http://schemas.microsoft.com/office/drawing/2014/main" val="625723426"/>
                    </a:ext>
                  </a:extLst>
                </a:gridCol>
              </a:tblGrid>
              <a:tr h="1026215">
                <a:tc>
                  <a:txBody>
                    <a:bodyPr/>
                    <a:lstStyle/>
                    <a:p>
                      <a:r>
                        <a:rPr lang="en-US" sz="1600" dirty="0"/>
                        <a:t>Insulation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Overshoot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2% Settling Time [s]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320003"/>
                  </a:ext>
                </a:extLst>
              </a:tr>
              <a:tr h="483484">
                <a:tc>
                  <a:txBody>
                    <a:bodyPr/>
                    <a:lstStyle/>
                    <a:p>
                      <a:r>
                        <a:rPr lang="en-US" dirty="0"/>
                        <a:t>Case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450224"/>
                  </a:ext>
                </a:extLst>
              </a:tr>
              <a:tr h="483484">
                <a:tc>
                  <a:txBody>
                    <a:bodyPr/>
                    <a:lstStyle/>
                    <a:p>
                      <a:r>
                        <a:rPr lang="en-US" dirty="0"/>
                        <a:t>Case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08499"/>
                  </a:ext>
                </a:extLst>
              </a:tr>
              <a:tr h="483484">
                <a:tc>
                  <a:txBody>
                    <a:bodyPr/>
                    <a:lstStyle/>
                    <a:p>
                      <a:r>
                        <a:rPr lang="en-US" dirty="0"/>
                        <a:t>Case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89322"/>
                  </a:ext>
                </a:extLst>
              </a:tr>
              <a:tr h="483484">
                <a:tc>
                  <a:txBody>
                    <a:bodyPr/>
                    <a:lstStyle/>
                    <a:p>
                      <a:r>
                        <a:rPr lang="en-US" dirty="0"/>
                        <a:t>Case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23026"/>
                  </a:ext>
                </a:extLst>
              </a:tr>
              <a:tr h="483484">
                <a:tc>
                  <a:txBody>
                    <a:bodyPr/>
                    <a:lstStyle/>
                    <a:p>
                      <a:r>
                        <a:rPr lang="en-US" dirty="0"/>
                        <a:t>Case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477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468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C2EE-A8C3-4BAC-BE17-6A93C8D3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73B24-97B2-48FC-AD78-4125A16FF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49" y="2590437"/>
            <a:ext cx="3372815" cy="3375760"/>
          </a:xfrm>
        </p:spPr>
        <p:txBody>
          <a:bodyPr/>
          <a:lstStyle/>
          <a:p>
            <a:r>
              <a:rPr lang="en-US" dirty="0"/>
              <a:t>Errors with Thermocouples:</a:t>
            </a:r>
          </a:p>
          <a:p>
            <a:pPr lvl="1"/>
            <a:r>
              <a:rPr lang="en-US" dirty="0"/>
              <a:t>Positional Error (a)</a:t>
            </a:r>
          </a:p>
          <a:p>
            <a:pPr lvl="1"/>
            <a:r>
              <a:rPr lang="en-US" dirty="0"/>
              <a:t>Added Mass (b)</a:t>
            </a:r>
          </a:p>
          <a:p>
            <a:pPr lvl="1"/>
            <a:r>
              <a:rPr lang="en-US" dirty="0"/>
              <a:t>Epoxy under the thermocouple (c)</a:t>
            </a:r>
          </a:p>
          <a:p>
            <a:pPr lvl="1"/>
            <a:r>
              <a:rPr lang="en-US" dirty="0"/>
              <a:t>Non-uniform epoxy (d)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 descr="https://lh5.googleusercontent.com/7UR0leC6uhvThCDnRaWhfyf-Qw0ICZ0eCbyCJVPj-ABiwRlVl_T7U4WKosLOApfn5WTQ1owrvP0ZZU04ExNyakltyrRroQ96_rXLtcX5uOwqnZI2rsRq4r5WroSgOifVFqtQRZdQ6YM">
            <a:extLst>
              <a:ext uri="{FF2B5EF4-FFF2-40B4-BE49-F238E27FC236}">
                <a16:creationId xmlns:a16="http://schemas.microsoft.com/office/drawing/2014/main" id="{52D7956A-3227-4A8F-B595-49EEE5513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80" y="4076340"/>
            <a:ext cx="2543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1ENgrWCUFBachwXip0JnNz5LqVRvYEM4R1NCSsNHWLh21wBmED5W63_RhoI2tZUiBUljsNEdQEHwANNydMfGXfK-CHAi13m737GAVaancBwMUunjacFIGYJvQoFbRlvJ6RglI3IbgJw">
            <a:extLst>
              <a:ext uri="{FF2B5EF4-FFF2-40B4-BE49-F238E27FC236}">
                <a16:creationId xmlns:a16="http://schemas.microsoft.com/office/drawing/2014/main" id="{6D4FB487-AE47-4DD8-9005-BDEA1E9E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930" y="2582485"/>
            <a:ext cx="2543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FfqjJ-WmzF-f8qShYomojhzU-fvbfyRAG0HqWMY1xyxE8ljpXgor_Zh3RLaJr17b79EIV01Y2LeLDGErrpHAmUWn1S0vJ0ZjWTGu5uEGQsT04HOWd_XICl8O6vgmKIm0B00ZjfWXFTo">
            <a:extLst>
              <a:ext uri="{FF2B5EF4-FFF2-40B4-BE49-F238E27FC236}">
                <a16:creationId xmlns:a16="http://schemas.microsoft.com/office/drawing/2014/main" id="{8557B9AD-1D47-4FCA-84CA-6DB22B6D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68" y="2599959"/>
            <a:ext cx="2543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3.googleusercontent.com/jQfvyHQLkhmwCJnsCxsaKfWtT1rwyKU8osrIUdTJvib0JWmIyym8BMNnXlzZIf2ijK5DTpNO9sFEey5FX6BTqAAhmsgrEBnlbdfWQ19-Q_S5-Nzwv4wn2gMEwvE1ZVlIp12fPjmuGyo">
            <a:extLst>
              <a:ext uri="{FF2B5EF4-FFF2-40B4-BE49-F238E27FC236}">
                <a16:creationId xmlns:a16="http://schemas.microsoft.com/office/drawing/2014/main" id="{9AA9B81A-F8ED-4E28-B024-A6D7FC058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471" y="4076340"/>
            <a:ext cx="2543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FAB58-EAF8-40BB-893D-3816A8E582DC}"/>
              </a:ext>
            </a:extLst>
          </p:cNvPr>
          <p:cNvSpPr txBox="1"/>
          <p:nvPr/>
        </p:nvSpPr>
        <p:spPr>
          <a:xfrm>
            <a:off x="7662019" y="32778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A138A-3771-443D-805C-9F24EB6FB63D}"/>
              </a:ext>
            </a:extLst>
          </p:cNvPr>
          <p:cNvSpPr txBox="1"/>
          <p:nvPr/>
        </p:nvSpPr>
        <p:spPr>
          <a:xfrm>
            <a:off x="4488708" y="29164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9756C-3918-4F95-A7B3-D3C298881DED}"/>
              </a:ext>
            </a:extLst>
          </p:cNvPr>
          <p:cNvSpPr txBox="1"/>
          <p:nvPr/>
        </p:nvSpPr>
        <p:spPr>
          <a:xfrm>
            <a:off x="5069398" y="48946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ABE1E-C4F1-45C4-A2F9-9BAC7A7E0242}"/>
              </a:ext>
            </a:extLst>
          </p:cNvPr>
          <p:cNvSpPr txBox="1"/>
          <p:nvPr/>
        </p:nvSpPr>
        <p:spPr>
          <a:xfrm>
            <a:off x="7835446" y="48303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38859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7F43-7969-4110-97C8-BE1112420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1463802"/>
            <a:ext cx="7829550" cy="3930396"/>
          </a:xfrm>
        </p:spPr>
        <p:txBody>
          <a:bodyPr>
            <a:normAutofit/>
          </a:bodyPr>
          <a:lstStyle/>
          <a:p>
            <a:r>
              <a:rPr lang="en-US" dirty="0"/>
              <a:t>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856565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08FF-C439-471A-B946-224DF0B2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2"/>
            <a:ext cx="6332855" cy="46237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B230-E104-40DC-8C58-31912C410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6610"/>
            <a:ext cx="7905750" cy="42539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Additive manufacturing is reaching an inflection point</a:t>
            </a:r>
          </a:p>
          <a:p>
            <a:pPr lvl="1"/>
            <a:r>
              <a:rPr lang="en-US" dirty="0"/>
              <a:t>Component optimization is becoming crucial to future developments</a:t>
            </a:r>
          </a:p>
          <a:p>
            <a:r>
              <a:rPr lang="en-US" dirty="0"/>
              <a:t>A constant insulation profile with single sensor feedback is not the most effective method for uniform heating.</a:t>
            </a:r>
          </a:p>
          <a:p>
            <a:pPr lvl="1"/>
            <a:r>
              <a:rPr lang="en-US" dirty="0"/>
              <a:t>A stepped, edged profile allowed for the most uniform bed temperature.</a:t>
            </a:r>
          </a:p>
          <a:p>
            <a:pPr lvl="1"/>
            <a:r>
              <a:rPr lang="en-US" dirty="0"/>
              <a:t>All had similar overshoot responses - insulation is not a good solution to fix overshoot issues with heating.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cost of bettering the insulation profile is lesser than bettering the controls/heating method and is a viable solution financially.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82B3AF-D791-4DDC-B532-923AD4CD3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30171"/>
              </p:ext>
            </p:extLst>
          </p:nvPr>
        </p:nvGraphicFramePr>
        <p:xfrm>
          <a:off x="2279373" y="4701465"/>
          <a:ext cx="4585253" cy="67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16766">
                  <a:extLst>
                    <a:ext uri="{9D8B030D-6E8A-4147-A177-3AD203B41FA5}">
                      <a16:colId xmlns:a16="http://schemas.microsoft.com/office/drawing/2014/main" val="315608384"/>
                    </a:ext>
                  </a:extLst>
                </a:gridCol>
                <a:gridCol w="1139687">
                  <a:extLst>
                    <a:ext uri="{9D8B030D-6E8A-4147-A177-3AD203B41FA5}">
                      <a16:colId xmlns:a16="http://schemas.microsoft.com/office/drawing/2014/main" val="192481744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0998436"/>
                    </a:ext>
                  </a:extLst>
                </a:gridCol>
              </a:tblGrid>
              <a:tr h="260249">
                <a:tc>
                  <a:txBody>
                    <a:bodyPr/>
                    <a:lstStyle/>
                    <a:p>
                      <a:r>
                        <a:rPr lang="en-US" sz="1600" dirty="0"/>
                        <a:t>Max Temp 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 Deg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Insulation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531968"/>
                  </a:ext>
                </a:extLst>
              </a:tr>
              <a:tr h="260249">
                <a:tc>
                  <a:txBody>
                    <a:bodyPr/>
                    <a:lstStyle/>
                    <a:p>
                      <a:r>
                        <a:rPr lang="en-US" sz="1600" b="1" dirty="0"/>
                        <a:t>Min Temp 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8 Deg 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Stepped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81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63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4FB9-FEA1-428D-96EF-EA445FC6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086E47-0B2E-4C68-9898-8A2DCD3C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2113"/>
            <a:ext cx="7375663" cy="3491122"/>
          </a:xfrm>
        </p:spPr>
        <p:txBody>
          <a:bodyPr>
            <a:normAutofit fontScale="925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Future work would benefit from a more detailed resistance model: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Contact Resistance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Higher fidelity meshing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Modelling of regional insulation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Redesign of controls system to lessen overshoot with a better model of printer temperature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Experiment with effect of insulation material on bed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09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C02A-97E3-4B0B-BA8C-261DBA2E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75C5E-AF0F-47DC-A240-B2E2DB83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2113"/>
            <a:ext cx="7812985" cy="2944896"/>
          </a:xfrm>
        </p:spPr>
        <p:txBody>
          <a:bodyPr>
            <a:normAutofit/>
          </a:bodyPr>
          <a:lstStyle/>
          <a:p>
            <a:r>
              <a:rPr lang="en-US" sz="2400" dirty="0" err="1"/>
              <a:t>Incropera</a:t>
            </a:r>
            <a:r>
              <a:rPr lang="en-US" sz="2400" dirty="0"/>
              <a:t>, Frank P., and David P. DeWitt. </a:t>
            </a:r>
            <a:r>
              <a:rPr lang="en-US" sz="2400" i="1" dirty="0"/>
              <a:t>Software 		Tools and Users Guides to Accompany 	Fundamentals of Heat and Mass Transfer, Fifth 	Edition &amp; Introduction to Heat Transfer, Fourth 	Edition</a:t>
            </a:r>
            <a:r>
              <a:rPr lang="en-US" sz="2400" dirty="0"/>
              <a:t>. Wiley, 2002.</a:t>
            </a:r>
          </a:p>
        </p:txBody>
      </p:sp>
    </p:spTree>
    <p:extLst>
      <p:ext uri="{BB962C8B-B14F-4D97-AF65-F5344CB8AC3E}">
        <p14:creationId xmlns:p14="http://schemas.microsoft.com/office/powerpoint/2010/main" val="884109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FFDB-5BFE-4917-8E21-7EF7E3C7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4863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FC50-FBA3-418D-AB8C-E4812648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7083"/>
            <a:ext cx="6350120" cy="48563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65937-7FE9-4735-8393-4C339AC1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086401"/>
            <a:ext cx="7886700" cy="1342599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en-US" sz="7200" b="0" dirty="0"/>
              <a:t>In 3D printing temperature gradients and environmental fluctuations during Fused Filament Fabrication (FFF)are some of the leading factors that cause part failures due to bed adhesion.  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21A7C-F610-4B51-9828-CDE0195D0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49" y="3273287"/>
            <a:ext cx="4081374" cy="269291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Most printers incorporate an aluminum build plate with a resistive heater on the underside</a:t>
            </a:r>
          </a:p>
          <a:p>
            <a:r>
              <a:rPr lang="en-US" dirty="0"/>
              <a:t>Warping of a material is dependent on its temperature</a:t>
            </a:r>
          </a:p>
          <a:p>
            <a:r>
              <a:rPr lang="en-US" dirty="0"/>
              <a:t>Glass transition temperature is critical for good bed adhesion. 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3613550-D81F-456B-9BDF-66BEF6CD698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03" y="3629397"/>
            <a:ext cx="3115733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23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7177C-F8B1-45ED-B1E3-D41B71FE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CEFCC-7BDD-4311-BDFA-D839AC7AE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94022"/>
            <a:ext cx="3372815" cy="203399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Goal: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0" dirty="0">
                <a:latin typeface="+mn-lt"/>
              </a:rPr>
              <a:t>To keep the printer bed at a constant temperature dependent on the material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0" dirty="0"/>
              <a:t>PLA: 111-145 °F (</a:t>
            </a:r>
            <a:r>
              <a:rPr lang="en-US" sz="1700" b="0" dirty="0" err="1"/>
              <a:t>Tg</a:t>
            </a:r>
            <a:r>
              <a:rPr lang="en-US" sz="1700" b="0" dirty="0"/>
              <a:t>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0" dirty="0"/>
              <a:t>ABS: 105 ° F (</a:t>
            </a:r>
            <a:r>
              <a:rPr lang="en-US" sz="1700" b="0" dirty="0" err="1"/>
              <a:t>Tg</a:t>
            </a:r>
            <a:r>
              <a:rPr lang="en-US" sz="1700" b="0" dirty="0"/>
              <a:t>)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91932-AD8B-4BF1-A893-1AC1744DD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7023" y="1594021"/>
            <a:ext cx="3760786" cy="283220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600" b="1" dirty="0"/>
              <a:t>Proposed Solution:</a:t>
            </a:r>
          </a:p>
          <a:p>
            <a:r>
              <a:rPr lang="en-US" sz="3600" dirty="0"/>
              <a:t>Add different insulation patterns</a:t>
            </a:r>
          </a:p>
          <a:p>
            <a:pPr lvl="1"/>
            <a:r>
              <a:rPr lang="en-US" sz="3200" dirty="0"/>
              <a:t>In hopes that the corner regions that experience less heat transfer from the resistor plate will become more equal to the center region</a:t>
            </a:r>
          </a:p>
          <a:p>
            <a:pPr lvl="1"/>
            <a:r>
              <a:rPr lang="en-US" sz="3200" dirty="0"/>
              <a:t>Translating into a better and more uniform bed adhesion</a:t>
            </a:r>
          </a:p>
          <a:p>
            <a:endParaRPr lang="en-US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1B035574-C815-4CCA-9934-7D8ACA917E8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5" y="4018352"/>
            <a:ext cx="3416300" cy="19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H2TKFv_ZEzcM07-UBeGeQ6djfh76zOTun9zv7_0UP_LBZUmDPxoDJJQih1rwto7lwNB9237Ttw2MlFgRmCjcMMkOGhV_0vfTy_7hm4EO10E1S2hxrgNRgGZsOy54XCOzfjYU0RzRoug">
            <a:extLst>
              <a:ext uri="{FF2B5EF4-FFF2-40B4-BE49-F238E27FC236}">
                <a16:creationId xmlns:a16="http://schemas.microsoft.com/office/drawing/2014/main" id="{88C99191-CE2B-4FC8-8836-EECDAFF8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11127" b="50000"/>
          <a:stretch/>
        </p:blipFill>
        <p:spPr bwMode="auto">
          <a:xfrm>
            <a:off x="4217023" y="4462350"/>
            <a:ext cx="3986836" cy="147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7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7F43-7969-4110-97C8-BE1112420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2729949"/>
            <a:ext cx="7829550" cy="1722782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Experimental Design       and Setup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9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lh5.googleusercontent.com/05qSMaaZKyOHtdbHywaJf1rATdjlUmS4Gij_svFLsuvKZ0Xk7DFDD2cJeLz7ncWL1P1MVIfITi8bNZniUEf4fb9I3rr2GSlAz1jW46VNRanHjvOkh-wwwWsLlKr6eSaVDc1BZQ7dDhc">
            <a:extLst>
              <a:ext uri="{FF2B5EF4-FFF2-40B4-BE49-F238E27FC236}">
                <a16:creationId xmlns:a16="http://schemas.microsoft.com/office/drawing/2014/main" id="{E2CB885A-6A23-45D3-A9A1-802D83F23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8" b="-2"/>
          <a:stretch/>
        </p:blipFill>
        <p:spPr bwMode="auto">
          <a:xfrm>
            <a:off x="4940497" y="1690689"/>
            <a:ext cx="4203503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2" descr="https://lh4.googleusercontent.com/M-Q6r_FX_ejnBejSr-qThIBevwJWDgqPhSBjBZH7sAb3n20S7Oj5M-bjn4qLmiPgqLi27WBKLVfWF5cRHtC5dmKtUvwpJZm28yJTU-RWq3Jf_ihrzeEl6CEEfhsmThD1br2rj1ZWCzQ">
            <a:extLst>
              <a:ext uri="{FF2B5EF4-FFF2-40B4-BE49-F238E27FC236}">
                <a16:creationId xmlns:a16="http://schemas.microsoft.com/office/drawing/2014/main" id="{82CCF285-9C25-4972-B071-1EB28F666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r="2" b="15374"/>
          <a:stretch/>
        </p:blipFill>
        <p:spPr bwMode="auto">
          <a:xfrm>
            <a:off x="3593306" y="4357117"/>
            <a:ext cx="5550694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318F4-647E-405A-A6C6-F032640C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sz="1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29" name="Content Placeholder 5128">
            <a:extLst>
              <a:ext uri="{FF2B5EF4-FFF2-40B4-BE49-F238E27FC236}">
                <a16:creationId xmlns:a16="http://schemas.microsoft.com/office/drawing/2014/main" id="{36313FE1-7213-4F50-94A9-7E1672BB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3284"/>
            <a:ext cx="3823334" cy="4065986"/>
          </a:xfrm>
        </p:spPr>
        <p:txBody>
          <a:bodyPr anchor="t">
            <a:normAutofit/>
          </a:bodyPr>
          <a:lstStyle/>
          <a:p>
            <a:r>
              <a:rPr lang="en-US" sz="1700" dirty="0"/>
              <a:t>The stand alone heat bed was powered using a 3D printer</a:t>
            </a:r>
          </a:p>
          <a:p>
            <a:r>
              <a:rPr lang="en-US" sz="1700" dirty="0"/>
              <a:t>16 thermocouples equally spaced were attached at the top surface of the plate</a:t>
            </a:r>
          </a:p>
          <a:p>
            <a:r>
              <a:rPr lang="en-US" sz="1700" dirty="0"/>
              <a:t>Five different cases were analyzed including one independent case and four cases dependent on insulation design</a:t>
            </a:r>
          </a:p>
          <a:p>
            <a:endParaRPr lang="en-US" sz="17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C8A4C64-55BA-4A1F-9DE8-DB41A936055B}"/>
              </a:ext>
            </a:extLst>
          </p:cNvPr>
          <p:cNvSpPr txBox="1">
            <a:spLocks/>
          </p:cNvSpPr>
          <p:nvPr/>
        </p:nvSpPr>
        <p:spPr>
          <a:xfrm>
            <a:off x="330319" y="382759"/>
            <a:ext cx="7941325" cy="106264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Impact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Experimental Setup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6036A-7BE1-4B3B-BDB2-ADFCD7852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58" y="3740283"/>
            <a:ext cx="3293372" cy="273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8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C814-3281-4EE4-B583-E64B18B3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198521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Insulation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Profile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290" name="Picture 2" descr="https://lh5.googleusercontent.com/WOyxWRKQnWEH4_PqyXl5wjQf0IhT9rcjaDyxT-Ngy-45VdE13mvLc1ZzVXaJXHy30V8Q5ZM3j2oSGm0ZmWbI1VNzselmCuWA2mC0QPyQqtTWa8pR53yQXvuc2cDAQ50ET9R-PyGZRtI">
            <a:extLst>
              <a:ext uri="{FF2B5EF4-FFF2-40B4-BE49-F238E27FC236}">
                <a16:creationId xmlns:a16="http://schemas.microsoft.com/office/drawing/2014/main" id="{6C23ED94-932B-441F-BE3A-0BF38165E6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6" y="1985210"/>
            <a:ext cx="5215220" cy="323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F30E9-E3EF-462F-A69F-1AD440031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60721" y="1801374"/>
            <a:ext cx="4475998" cy="36071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92929B-0BCF-4008-A026-C9EF6444BF25}"/>
              </a:ext>
            </a:extLst>
          </p:cNvPr>
          <p:cNvSpPr txBox="1">
            <a:spLocks/>
          </p:cNvSpPr>
          <p:nvPr/>
        </p:nvSpPr>
        <p:spPr>
          <a:xfrm>
            <a:off x="330319" y="410356"/>
            <a:ext cx="7941325" cy="106264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Impact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Case 2: Linear Profile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7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D685-F26D-4939-949B-B339A462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1880898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Traditional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Insulation Pattern</a:t>
            </a:r>
            <a:b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9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https://lh4.googleusercontent.com/eMWO0j0bo4FiKOJCelgta5WfCUz3vFvdGYq2b5CgJUq2K6AL0ixcyjrLzXCF7IgjqVYZj6s825HYxPKHSrMH8Gs1kpcoYW5ELnJhPJpoODBJGgsJZCm7uxSnk1_asaZ6E4z6Wn-AWzo">
            <a:extLst>
              <a:ext uri="{FF2B5EF4-FFF2-40B4-BE49-F238E27FC236}">
                <a16:creationId xmlns:a16="http://schemas.microsoft.com/office/drawing/2014/main" id="{E00EA68F-BC19-4059-93CA-6C7237C29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478" y="1746413"/>
            <a:ext cx="4915159" cy="37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255AB-81A3-4473-9A14-D211756A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2162" y="1881232"/>
            <a:ext cx="4600575" cy="38195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12E8D9-2849-4523-9882-1325D84BE20C}"/>
              </a:ext>
            </a:extLst>
          </p:cNvPr>
          <p:cNvSpPr txBox="1">
            <a:spLocks/>
          </p:cNvSpPr>
          <p:nvPr/>
        </p:nvSpPr>
        <p:spPr>
          <a:xfrm>
            <a:off x="330319" y="410356"/>
            <a:ext cx="7941325" cy="106264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Impact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Case 3: Constant Profile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9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3E11-F9A7-452C-B7BC-7E2C83EA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8" y="1984416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Square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Insulation Pattern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https://lh6.googleusercontent.com/fK90MmysQeMBYiFnBofneoxgFd9GJmLA_C2aAX-r2KZi2OOuf-EaEfLfDnfHRioTz74GYrI1rQ6zNWog2wRTVNYkauXiHJC8zwJsV7Ts73NXQVdq7lWN174rJVbcOyNYCbHdvtaRISc">
            <a:extLst>
              <a:ext uri="{FF2B5EF4-FFF2-40B4-BE49-F238E27FC236}">
                <a16:creationId xmlns:a16="http://schemas.microsoft.com/office/drawing/2014/main" id="{572E961C-ADA4-4CB7-9112-BA36CC1AAD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15" y="1984416"/>
            <a:ext cx="5025971" cy="317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05EF17-9B4F-432A-9098-3C444C6A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59855" y="1930997"/>
            <a:ext cx="4686300" cy="36671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3E6EE2-F681-4F4C-A667-FC7B3305DBF1}"/>
              </a:ext>
            </a:extLst>
          </p:cNvPr>
          <p:cNvSpPr txBox="1">
            <a:spLocks/>
          </p:cNvSpPr>
          <p:nvPr/>
        </p:nvSpPr>
        <p:spPr>
          <a:xfrm>
            <a:off x="330319" y="410356"/>
            <a:ext cx="7941325" cy="106264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Impact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Case 4: Stepped Profile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15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 Accessible">
      <a:dk1>
        <a:srgbClr val="000000"/>
      </a:dk1>
      <a:lt1>
        <a:srgbClr val="FFFFFF"/>
      </a:lt1>
      <a:dk2>
        <a:srgbClr val="B1810B"/>
      </a:dk2>
      <a:lt2>
        <a:srgbClr val="BAA892"/>
      </a:lt2>
      <a:accent1>
        <a:srgbClr val="4D4038"/>
      </a:accent1>
      <a:accent2>
        <a:srgbClr val="FF9B1A"/>
      </a:accent2>
      <a:accent3>
        <a:srgbClr val="BAA892"/>
      </a:accent3>
      <a:accent4>
        <a:srgbClr val="FFD100"/>
      </a:accent4>
      <a:accent5>
        <a:srgbClr val="6B4536"/>
      </a:accent5>
      <a:accent6>
        <a:srgbClr val="5B6870"/>
      </a:accent6>
      <a:hlink>
        <a:srgbClr val="B1810B"/>
      </a:hlink>
      <a:folHlink>
        <a:srgbClr val="B1810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9CEB2052-4770-7940-AE3E-2449DE1F99F7}" vid="{29D09F12-152B-B24F-B283-6FF75577CF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On-screen Show (4:3)</PresentationFormat>
  <Paragraphs>110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&amp;quot</vt:lpstr>
      <vt:lpstr>Arial</vt:lpstr>
      <vt:lpstr>Arial Bold</vt:lpstr>
      <vt:lpstr>Calibri</vt:lpstr>
      <vt:lpstr>Impact</vt:lpstr>
      <vt:lpstr>Times New Roman</vt:lpstr>
      <vt:lpstr>Office Theme</vt:lpstr>
      <vt:lpstr>FDM Print Bed Insulation Optimization  </vt:lpstr>
      <vt:lpstr>Project Background and Motivation </vt:lpstr>
      <vt:lpstr>Problem Statement </vt:lpstr>
      <vt:lpstr> </vt:lpstr>
      <vt:lpstr>Experimental Design       and Setup  </vt:lpstr>
      <vt:lpstr>  </vt:lpstr>
      <vt:lpstr>Linear Insulation Profile  </vt:lpstr>
      <vt:lpstr>Traditional  Insulation Pattern  </vt:lpstr>
      <vt:lpstr>Square  Insulation Pattern  </vt:lpstr>
      <vt:lpstr>Side Insulation Pattern  </vt:lpstr>
      <vt:lpstr>Heat Transfer Analysis  </vt:lpstr>
      <vt:lpstr>Analytical Approach </vt:lpstr>
      <vt:lpstr>Assumptions</vt:lpstr>
      <vt:lpstr>Numerical Approach     </vt:lpstr>
      <vt:lpstr>PowerPoint Presentation</vt:lpstr>
      <vt:lpstr>PowerPoint Presentation</vt:lpstr>
      <vt:lpstr>Results </vt:lpstr>
      <vt:lpstr>PowerPoint Presentation</vt:lpstr>
      <vt:lpstr>Temperature vs. Time  </vt:lpstr>
      <vt:lpstr>Change in temperature vs time    </vt:lpstr>
      <vt:lpstr>PowerPoint Presentation</vt:lpstr>
      <vt:lpstr>Sources of Uncertainty </vt:lpstr>
      <vt:lpstr>Conclusions and Future Work</vt:lpstr>
      <vt:lpstr>Conclusion</vt:lpstr>
      <vt:lpstr>Future Work </vt:lpstr>
      <vt:lpstr>Citations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2019-02-26T15:21:31Z</dcterms:created>
  <dcterms:modified xsi:type="dcterms:W3CDTF">2019-04-16T18:30:03Z</dcterms:modified>
</cp:coreProperties>
</file>